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fntdata" ContentType="application/x-fontdata"/>
  <Default Extension="jpg" ContentType="image/jpeg"/>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2.xml" ContentType="application/vnd.openxmlformats-officedocument.presentationml.slide+xml"/>
  <Override PartName="/ppt/notesSlides/notesSlide12.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viewProps.xml" ContentType="application/vnd.openxmlformats-officedocument.presentationml.viewProps+xml"/>
  <Override PartName="/ppt/slides/slide2.xml" ContentType="application/vnd.openxmlformats-officedocument.presentationml.slide+xml"/>
  <Override PartName="/ppt/notesSlides/notesSlide2.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presProps.xml" ContentType="application/vnd.openxmlformats-officedocument.presentationml.presProps+xml"/>
  <Override PartName="/ppt/slides/slide1.xml" ContentType="application/vnd.openxmlformats-officedocument.presentationml.slide+xml"/>
  <Override PartName="/ppt/notesSlides/notesSlide1.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tableStyles.xml" ContentType="application/vnd.openxmlformats-officedocument.presentationml.tableStyles+xml"/>
  <Override PartName="/ppt/slides/slide9.xml" ContentType="application/vnd.openxmlformats-officedocument.presentationml.slide+xml"/>
  <Override PartName="/ppt/notesSlides/notesSlide9.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Lst>
  <p:sldSz cx="18288000" cy="10287000"/>
  <p:notesSz cx="6858000" cy="9144000"/>
  <p:embeddedFontLst>
    <p:embeddedFont>
      <p:font typeface="Impact" panose="020B0806030902050204" pitchFamily="34" charset="0"/>
      <p:regular r:id="rId20"/>
    </p:embeddedFont>
    <p:embeddedFont>
      <p:font typeface="Nunito Sans" pitchFamily="2" charset="77"/>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45" autoAdjust="0"/>
    <p:restoredTop sz="94590" autoAdjust="0"/>
  </p:normalViewPr>
  <p:slideViewPr>
    <p:cSldViewPr>
      <p:cViewPr varScale="1">
        <p:scale>
          <a:sx n="66" d="100"/>
          <a:sy n="66" d="100"/>
        </p:scale>
        <p:origin x="7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viewProps" Target="/ppt/viewProps.xml" Id="rId26" /><Relationship Type="http://schemas.openxmlformats.org/officeDocument/2006/relationships/slide" Target="/ppt/slides/slide2.xml" Id="rId3" /><Relationship Type="http://schemas.openxmlformats.org/officeDocument/2006/relationships/font" Target="/ppt/fonts/font2.fntdata"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presProps" Target="/ppt/presProps.xml"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font" Target="/ppt/fonts/font1.fntdata" Id="rId20"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font" Target="/ppt/fonts/font5.fntdata"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font" Target="/ppt/fonts/font4.fntdata" Id="rId23" /><Relationship Type="http://schemas.openxmlformats.org/officeDocument/2006/relationships/tableStyles" Target="/ppt/tableStyles.xml" Id="rId28" /><Relationship Type="http://schemas.openxmlformats.org/officeDocument/2006/relationships/slide" Target="/ppt/slides/slide9.xml" Id="rId10" /><Relationship Type="http://schemas.openxmlformats.org/officeDocument/2006/relationships/notesMaster" Target="/ppt/notesMasters/notesMaster1.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font" Target="/ppt/fonts/font3.fntdata" Id="rId22" /><Relationship Type="http://schemas.openxmlformats.org/officeDocument/2006/relationships/theme" Target="/ppt/theme/theme1.xml" Id="rId27" /></Relationships>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16081-4037-9742-8D6E-347C0E29D95F}" type="datetimeFigureOut">
              <a:rPr lang="en-US" smtClean="0"/>
              <a:t>1/16/25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EF32EB-2754-7A47-9B35-0480B46DDDAB}" type="slidenum">
              <a:rPr lang="en-US" smtClean="0"/>
              <a:t>‹#›</a:t>
            </a:fld>
            <a:endParaRPr lang="en-US"/>
          </a:p>
        </p:txBody>
      </p:sp>
    </p:spTree>
    <p:extLst>
      <p:ext uri="{BB962C8B-B14F-4D97-AF65-F5344CB8AC3E}">
        <p14:creationId xmlns:p14="http://schemas.microsoft.com/office/powerpoint/2010/main" val="2114646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1.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4.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7.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3.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a:t>
            </a:fld>
            <a:endParaRPr lang="en-US"/>
          </a:p>
        </p:txBody>
      </p:sp>
    </p:spTree>
    <p:extLst>
      <p:ext uri="{BB962C8B-B14F-4D97-AF65-F5344CB8AC3E}">
        <p14:creationId xmlns:p14="http://schemas.microsoft.com/office/powerpoint/2010/main" val="10690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10</a:t>
            </a:fld>
            <a:endParaRPr lang="en-US"/>
          </a:p>
        </p:txBody>
      </p:sp>
    </p:spTree>
    <p:extLst>
      <p:ext uri="{BB962C8B-B14F-4D97-AF65-F5344CB8AC3E}">
        <p14:creationId xmlns:p14="http://schemas.microsoft.com/office/powerpoint/2010/main" val="395506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11</a:t>
            </a:fld>
            <a:endParaRPr lang="en-US"/>
          </a:p>
        </p:txBody>
      </p:sp>
    </p:spTree>
    <p:extLst>
      <p:ext uri="{BB962C8B-B14F-4D97-AF65-F5344CB8AC3E}">
        <p14:creationId xmlns:p14="http://schemas.microsoft.com/office/powerpoint/2010/main" val="714525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12</a:t>
            </a:fld>
            <a:endParaRPr lang="en-US"/>
          </a:p>
        </p:txBody>
      </p:sp>
    </p:spTree>
    <p:extLst>
      <p:ext uri="{BB962C8B-B14F-4D97-AF65-F5344CB8AC3E}">
        <p14:creationId xmlns:p14="http://schemas.microsoft.com/office/powerpoint/2010/main" val="427584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13</a:t>
            </a:fld>
            <a:endParaRPr lang="en-US"/>
          </a:p>
        </p:txBody>
      </p:sp>
    </p:spTree>
    <p:extLst>
      <p:ext uri="{BB962C8B-B14F-4D97-AF65-F5344CB8AC3E}">
        <p14:creationId xmlns:p14="http://schemas.microsoft.com/office/powerpoint/2010/main" val="388120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14</a:t>
            </a:fld>
            <a:endParaRPr lang="en-US"/>
          </a:p>
        </p:txBody>
      </p:sp>
    </p:spTree>
    <p:extLst>
      <p:ext uri="{BB962C8B-B14F-4D97-AF65-F5344CB8AC3E}">
        <p14:creationId xmlns:p14="http://schemas.microsoft.com/office/powerpoint/2010/main" val="319083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15</a:t>
            </a:fld>
            <a:endParaRPr lang="en-US"/>
          </a:p>
        </p:txBody>
      </p:sp>
    </p:spTree>
    <p:extLst>
      <p:ext uri="{BB962C8B-B14F-4D97-AF65-F5344CB8AC3E}">
        <p14:creationId xmlns:p14="http://schemas.microsoft.com/office/powerpoint/2010/main" val="1315714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16</a:t>
            </a:fld>
            <a:endParaRPr lang="en-US"/>
          </a:p>
        </p:txBody>
      </p:sp>
    </p:spTree>
    <p:extLst>
      <p:ext uri="{BB962C8B-B14F-4D97-AF65-F5344CB8AC3E}">
        <p14:creationId xmlns:p14="http://schemas.microsoft.com/office/powerpoint/2010/main" val="115708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17</a:t>
            </a:fld>
            <a:endParaRPr lang="en-US"/>
          </a:p>
        </p:txBody>
      </p:sp>
    </p:spTree>
    <p:extLst>
      <p:ext uri="{BB962C8B-B14F-4D97-AF65-F5344CB8AC3E}">
        <p14:creationId xmlns:p14="http://schemas.microsoft.com/office/powerpoint/2010/main" val="407841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2</a:t>
            </a:fld>
            <a:endParaRPr lang="en-US"/>
          </a:p>
        </p:txBody>
      </p:sp>
    </p:spTree>
    <p:extLst>
      <p:ext uri="{BB962C8B-B14F-4D97-AF65-F5344CB8AC3E}">
        <p14:creationId xmlns:p14="http://schemas.microsoft.com/office/powerpoint/2010/main" val="311780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3</a:t>
            </a:fld>
            <a:endParaRPr lang="en-US"/>
          </a:p>
        </p:txBody>
      </p:sp>
    </p:spTree>
    <p:extLst>
      <p:ext uri="{BB962C8B-B14F-4D97-AF65-F5344CB8AC3E}">
        <p14:creationId xmlns:p14="http://schemas.microsoft.com/office/powerpoint/2010/main" val="3687168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4</a:t>
            </a:fld>
            <a:endParaRPr lang="en-US"/>
          </a:p>
        </p:txBody>
      </p:sp>
    </p:spTree>
    <p:extLst>
      <p:ext uri="{BB962C8B-B14F-4D97-AF65-F5344CB8AC3E}">
        <p14:creationId xmlns:p14="http://schemas.microsoft.com/office/powerpoint/2010/main" val="374615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5</a:t>
            </a:fld>
            <a:endParaRPr lang="en-US"/>
          </a:p>
        </p:txBody>
      </p:sp>
    </p:spTree>
    <p:extLst>
      <p:ext uri="{BB962C8B-B14F-4D97-AF65-F5344CB8AC3E}">
        <p14:creationId xmlns:p14="http://schemas.microsoft.com/office/powerpoint/2010/main" val="372895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6</a:t>
            </a:fld>
            <a:endParaRPr lang="en-US"/>
          </a:p>
        </p:txBody>
      </p:sp>
    </p:spTree>
    <p:extLst>
      <p:ext uri="{BB962C8B-B14F-4D97-AF65-F5344CB8AC3E}">
        <p14:creationId xmlns:p14="http://schemas.microsoft.com/office/powerpoint/2010/main" val="1662841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7</a:t>
            </a:fld>
            <a:endParaRPr lang="en-US"/>
          </a:p>
        </p:txBody>
      </p:sp>
    </p:spTree>
    <p:extLst>
      <p:ext uri="{BB962C8B-B14F-4D97-AF65-F5344CB8AC3E}">
        <p14:creationId xmlns:p14="http://schemas.microsoft.com/office/powerpoint/2010/main" val="185525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8</a:t>
            </a:fld>
            <a:endParaRPr lang="en-US"/>
          </a:p>
        </p:txBody>
      </p:sp>
    </p:spTree>
    <p:extLst>
      <p:ext uri="{BB962C8B-B14F-4D97-AF65-F5344CB8AC3E}">
        <p14:creationId xmlns:p14="http://schemas.microsoft.com/office/powerpoint/2010/main" val="293906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F32EB-2754-7A47-9B35-0480B46DDDAB}" type="slidenum">
              <a:rPr lang="en-US" smtClean="0"/>
              <a:t>9</a:t>
            </a:fld>
            <a:endParaRPr lang="en-US"/>
          </a:p>
        </p:txBody>
      </p:sp>
    </p:spTree>
    <p:extLst>
      <p:ext uri="{BB962C8B-B14F-4D97-AF65-F5344CB8AC3E}">
        <p14:creationId xmlns:p14="http://schemas.microsoft.com/office/powerpoint/2010/main" val="568708410"/>
      </p:ext>
    </p:extLst>
  </p:cSld>
  <p:clrMapOvr>
    <a:masterClrMapping/>
  </p:clrMapOvr>
</p:note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1.jpg" Id="rId3" /><Relationship Type="http://schemas.openxmlformats.org/officeDocument/2006/relationships/notesSlide" Target="/ppt/notesSlides/notesSlide1.xml" Id="rId2" /><Relationship Type="http://schemas.openxmlformats.org/officeDocument/2006/relationships/slideLayout" Target="/ppt/slideLayouts/slideLayout7.xml" Id="rId1" /><Relationship Type="http://schemas.openxmlformats.org/officeDocument/2006/relationships/image" Target="/ppt/media/image4.png" Id="rId6" /><Relationship Type="http://schemas.openxmlformats.org/officeDocument/2006/relationships/image" Target="/ppt/media/image3.svg" Id="rId5" /><Relationship Type="http://schemas.openxmlformats.org/officeDocument/2006/relationships/image" Target="/ppt/media/image2.png" Id="rId4" /></Relationships>
</file>

<file path=ppt/slides/_rels/slide10.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0.xml" Id="rId2" /><Relationship Type="http://schemas.openxmlformats.org/officeDocument/2006/relationships/slideLayout" Target="/ppt/slideLayouts/slideLayout7.xml" Id="rId1" /></Relationships>
</file>

<file path=ppt/slides/_rels/slide11.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1.xml" Id="rId2" /><Relationship Type="http://schemas.openxmlformats.org/officeDocument/2006/relationships/slideLayout" Target="/ppt/slideLayouts/slideLayout7.xml" Id="rId1" /></Relationships>
</file>

<file path=ppt/slides/_rels/slide12.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2.xml" Id="rId2" /><Relationship Type="http://schemas.openxmlformats.org/officeDocument/2006/relationships/slideLayout" Target="/ppt/slideLayouts/slideLayout7.xml" Id="rId1" /><Relationship Type="http://schemas.openxmlformats.org/officeDocument/2006/relationships/image" Target="/ppt/media/image7.jpeg" Id="rId4" /></Relationships>
</file>

<file path=ppt/slides/_rels/slide1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3.xml" Id="rId2" /><Relationship Type="http://schemas.openxmlformats.org/officeDocument/2006/relationships/slideLayout" Target="/ppt/slideLayouts/slideLayout7.xml" Id="rId1" /></Relationships>
</file>

<file path=ppt/slides/_rels/slide1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4.xml" Id="rId2" /><Relationship Type="http://schemas.openxmlformats.org/officeDocument/2006/relationships/slideLayout" Target="/ppt/slideLayouts/slideLayout7.xml" Id="rId1" /></Relationships>
</file>

<file path=ppt/slides/_rels/slide1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15.xml" Id="rId2" /><Relationship Type="http://schemas.openxmlformats.org/officeDocument/2006/relationships/slideLayout" Target="/ppt/slideLayouts/slideLayout7.xml" Id="rId1" /></Relationships>
</file>

<file path=ppt/slides/_rels/slide16.xml.rels>&#65279;<?xml version="1.0" encoding="utf-8"?><Relationships xmlns="http://schemas.openxmlformats.org/package/2006/relationships"><Relationship Type="http://schemas.openxmlformats.org/officeDocument/2006/relationships/image" Target="/ppt/media/image8.jpeg" Id="rId3" /><Relationship Type="http://schemas.openxmlformats.org/officeDocument/2006/relationships/notesSlide" Target="/ppt/notesSlides/notesSlide16.xml" Id="rId2" /><Relationship Type="http://schemas.openxmlformats.org/officeDocument/2006/relationships/slideLayout" Target="/ppt/slideLayouts/slideLayout7.xml" Id="rId1" /><Relationship Type="http://schemas.openxmlformats.org/officeDocument/2006/relationships/image" Target="/ppt/media/image4.png" Id="rId4" /></Relationships>
</file>

<file path=ppt/slides/_rels/slide17.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notesSlide" Target="/ppt/notesSlides/notesSlide17.xml" Id="rId2" /><Relationship Type="http://schemas.openxmlformats.org/officeDocument/2006/relationships/slideLayout" Target="/ppt/slideLayouts/slideLayout7.xml" Id="rId1" /><Relationship Type="http://schemas.openxmlformats.org/officeDocument/2006/relationships/image" Target="/ppt/media/image9.jpeg" Id="rId6" /><Relationship Type="http://schemas.openxmlformats.org/officeDocument/2006/relationships/image" Target="/ppt/media/image4.png" Id="rId5" /><Relationship Type="http://schemas.openxmlformats.org/officeDocument/2006/relationships/image" Target="/ppt/media/image3.svg" Id="rId4" /></Relationships>
</file>

<file path=ppt/slides/_rels/slide2.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2.xml" Id="rId2" /><Relationship Type="http://schemas.openxmlformats.org/officeDocument/2006/relationships/slideLayout" Target="/ppt/slideLayouts/slideLayout7.xml" Id="rId1" /></Relationships>
</file>

<file path=ppt/slides/_rels/slide3.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3.xml" Id="rId2" /><Relationship Type="http://schemas.openxmlformats.org/officeDocument/2006/relationships/slideLayout" Target="/ppt/slideLayouts/slideLayout7.xml" Id="rId1" /><Relationship Type="http://schemas.openxmlformats.org/officeDocument/2006/relationships/image" Target="/ppt/media/image5.jpg" Id="rId4" /></Relationships>
</file>

<file path=ppt/slides/_rels/slide4.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4.xml"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5.xml" Id="rId2" /><Relationship Type="http://schemas.openxmlformats.org/officeDocument/2006/relationships/slideLayout" Target="/ppt/slideLayouts/slideLayout7.xml" Id="rId1" /></Relationships>
</file>

<file path=ppt/slides/_rels/slide6.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6.xml" Id="rId2" /><Relationship Type="http://schemas.openxmlformats.org/officeDocument/2006/relationships/slideLayout" Target="/ppt/slideLayouts/slideLayout7.xml" Id="rId1" /></Relationships>
</file>

<file path=ppt/slides/_rels/slide7.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7.xml" Id="rId2" /><Relationship Type="http://schemas.openxmlformats.org/officeDocument/2006/relationships/slideLayout" Target="/ppt/slideLayouts/slideLayout7.xml" Id="rId1" /></Relationships>
</file>

<file path=ppt/slides/_rels/slide8.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8.xml" Id="rId2" /><Relationship Type="http://schemas.openxmlformats.org/officeDocument/2006/relationships/slideLayout" Target="/ppt/slideLayouts/slideLayout7.xml" Id="rId1" /></Relationships>
</file>

<file path=ppt/slides/_rels/slide9.xml.rels>&#65279;<?xml version="1.0" encoding="utf-8"?><Relationships xmlns="http://schemas.openxmlformats.org/package/2006/relationships"><Relationship Type="http://schemas.openxmlformats.org/officeDocument/2006/relationships/image" Target="/ppt/media/image4.png" Id="rId3" /><Relationship Type="http://schemas.openxmlformats.org/officeDocument/2006/relationships/notesSlide" Target="/ppt/notesSlides/notesSlide9.xml" Id="rId2" /><Relationship Type="http://schemas.openxmlformats.org/officeDocument/2006/relationships/slideLayout" Target="/ppt/slideLayouts/slideLayout7.xml" Id="rId1" /><Relationship Type="http://schemas.openxmlformats.org/officeDocument/2006/relationships/image" Target="/ppt/media/image6.jpeg"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98948" y="4439533"/>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young child sitting at a table with a backpack&#10;&#10;Description automatically generated">
            <a:extLst>
              <a:ext uri="{FF2B5EF4-FFF2-40B4-BE49-F238E27FC236}">
                <a16:creationId xmlns:a16="http://schemas.microsoft.com/office/drawing/2014/main" id="{C89DE8A2-1C6D-7F7D-2E61-C2AC90FC2731}"/>
              </a:ext>
            </a:extLst>
          </p:cNvPr>
          <p:cNvPicPr>
            <a:picLocks noChangeAspect="1"/>
          </p:cNvPicPr>
          <p:nvPr/>
        </p:nvPicPr>
        <p:blipFill>
          <a:blip r:embed="rId3"/>
          <a:srcRect l="15105"/>
          <a:stretch/>
        </p:blipFill>
        <p:spPr>
          <a:xfrm>
            <a:off x="9601200" y="1747315"/>
            <a:ext cx="7696200" cy="5099383"/>
          </a:xfrm>
          <a:prstGeom prst="rect">
            <a:avLst/>
          </a:prstGeom>
        </p:spPr>
      </p:pic>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83362" y="2906631"/>
            <a:ext cx="8246535" cy="2954655"/>
          </a:xfrm>
          <a:prstGeom prst="rect">
            <a:avLst/>
          </a:prstGeom>
        </p:spPr>
        <p:txBody>
          <a:bodyPr wrap="square" lIns="0" tIns="0" rIns="0" bIns="0" rtlCol="0" anchor="t">
            <a:spAutoFit/>
          </a:bodyPr>
          <a:lstStyle/>
          <a:p>
            <a:pPr algn="l"/>
            <a:r>
              <a:rPr lang="en-US" sz="9600" dirty="0">
                <a:latin typeface="Impact"/>
                <a:ea typeface="Impact"/>
                <a:cs typeface="Impact"/>
                <a:sym typeface="Impact"/>
              </a:rPr>
              <a:t>CHILD MARRIAGE</a:t>
            </a:r>
            <a:r>
              <a:rPr lang="en-US" sz="9600" dirty="0">
                <a:solidFill>
                  <a:srgbClr val="D22D35"/>
                </a:solidFill>
                <a:latin typeface="Impact"/>
                <a:ea typeface="Impact"/>
                <a:cs typeface="Impact"/>
                <a:sym typeface="Impact"/>
              </a:rPr>
              <a:t> FREE </a:t>
            </a:r>
            <a:r>
              <a:rPr lang="en-US" sz="9600" dirty="0">
                <a:latin typeface="Impact"/>
                <a:ea typeface="Impact"/>
                <a:cs typeface="Impact"/>
                <a:sym typeface="Impact"/>
              </a:rPr>
              <a:t>WORLD</a:t>
            </a:r>
          </a:p>
        </p:txBody>
      </p:sp>
      <p:sp>
        <p:nvSpPr>
          <p:cNvPr id="11" name="TextBox 11"/>
          <p:cNvSpPr txBox="1"/>
          <p:nvPr/>
        </p:nvSpPr>
        <p:spPr>
          <a:xfrm>
            <a:off x="533400" y="9377303"/>
            <a:ext cx="4868942"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endParaRPr lang="en-US" sz="3200" b="1" dirty="0">
              <a:solidFill>
                <a:srgbClr val="000000"/>
              </a:solidFill>
              <a:latin typeface="Nunito Sans"/>
              <a:ea typeface="Nunito Sans"/>
              <a:cs typeface="Nunito Sans"/>
              <a:sym typeface="Nunito Sans"/>
            </a:endParaRPr>
          </a:p>
        </p:txBody>
      </p:sp>
      <p:sp>
        <p:nvSpPr>
          <p:cNvPr id="15" name="Freeform 15"/>
          <p:cNvSpPr/>
          <p:nvPr/>
        </p:nvSpPr>
        <p:spPr>
          <a:xfrm>
            <a:off x="14326436" y="8715521"/>
            <a:ext cx="3791060" cy="1685779"/>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6"/>
            <a:stretch>
              <a:fillRect/>
            </a:stretch>
          </a:blipFill>
        </p:spPr>
        <p:txBody>
          <a:bodyPr/>
          <a:lstStyle/>
          <a:p>
            <a:endParaRPr lang="en-US"/>
          </a:p>
        </p:txBody>
      </p:sp>
      <p:sp>
        <p:nvSpPr>
          <p:cNvPr id="18" name="TextBox 11">
            <a:extLst>
              <a:ext uri="{FF2B5EF4-FFF2-40B4-BE49-F238E27FC236}">
                <a16:creationId xmlns:a16="http://schemas.microsoft.com/office/drawing/2014/main" id="{EF0814CD-5855-B6DB-B4B2-5BE0B3322D00}"/>
              </a:ext>
            </a:extLst>
          </p:cNvPr>
          <p:cNvSpPr txBox="1"/>
          <p:nvPr/>
        </p:nvSpPr>
        <p:spPr>
          <a:xfrm>
            <a:off x="8610600" y="9059926"/>
            <a:ext cx="3791060" cy="1012585"/>
          </a:xfrm>
          <a:prstGeom prst="rect">
            <a:avLst/>
          </a:prstGeom>
        </p:spPr>
        <p:txBody>
          <a:bodyPr wrap="square" lIns="0" tIns="0" rIns="0" bIns="0" rtlCol="0" anchor="t">
            <a:spAutoFit/>
          </a:bodyPr>
          <a:lstStyle/>
          <a:p>
            <a:pPr marL="0" lvl="0" indent="0" algn="ctr">
              <a:lnSpc>
                <a:spcPct val="120000"/>
              </a:lnSpc>
            </a:pPr>
            <a:r>
              <a:rPr lang="en-US" sz="2800" dirty="0">
                <a:solidFill>
                  <a:srgbClr val="000000"/>
                </a:solidFill>
                <a:latin typeface="Nunito Sans"/>
                <a:ea typeface="Nunito Sans"/>
                <a:cs typeface="Nunito Sans"/>
                <a:sym typeface="Nunito Sans"/>
              </a:rPr>
              <a:t>YOU CAN ADD YOUR LOGO HERE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03957"/>
            <a:ext cx="16383000" cy="974626"/>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WHAT ARE THE CAUSES OF CHILD MARRIAGE?</a:t>
            </a:r>
          </a:p>
        </p:txBody>
      </p:sp>
      <p:sp>
        <p:nvSpPr>
          <p:cNvPr id="10" name="TextBox 10"/>
          <p:cNvSpPr txBox="1"/>
          <p:nvPr/>
        </p:nvSpPr>
        <p:spPr>
          <a:xfrm>
            <a:off x="533400" y="1917978"/>
            <a:ext cx="15305792" cy="563974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also causes poverty: girls are married off early and do not complete their education, making them less likely to be able to get decent work later in life. Daughters of girls who were married as children are also likely to be vulnerable to child marriage, continuing the cycle of poverty.</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Living in an area where there is conflict, or which is vulnerable to climate disaster impacts also makes girls more vulnerable to child marriage - this usually happens because parents believe their daughters will be protected from violence if they are married.</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Weak laws and government systems: even if the law states that the legal age of marriage is 18 with no exceptions, governments have to spend money to make sure that the law is enforced. They must also provide services which stop girls getting married - such as child protection, or access to safe, free education so that girls are able to go to school.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903001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WHAT ARE THE IMPACTS OF CHILD MARRIAGE?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44250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868400" y="0"/>
            <a:ext cx="4419600" cy="54483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WHAT ARE THE IMPACTS OF CHILD MARRIAGE?</a:t>
            </a:r>
          </a:p>
        </p:txBody>
      </p:sp>
      <p:sp>
        <p:nvSpPr>
          <p:cNvPr id="10" name="TextBox 10"/>
          <p:cNvSpPr txBox="1"/>
          <p:nvPr/>
        </p:nvSpPr>
        <p:spPr>
          <a:xfrm>
            <a:off x="533400" y="2739052"/>
            <a:ext cx="12293184" cy="5246821"/>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denies girls many of their basic human rights, and it puts their health, education, and wellbeing at risk.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If girls who are married used to be in school, child marriage usually ends their formal education. Not going to school limits girls’ ability to understand their rights or to learn about the law and stops the development of their learning and skills.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When a girl enters a marriage, she usually ends up taking on many hours of household chores for her husband and his family. This means child marriage forces girls to become child labourers. </a:t>
            </a:r>
          </a:p>
          <a:p>
            <a:pPr lvl="0">
              <a:lnSpc>
                <a:spcPct val="115000"/>
              </a:lnSpc>
              <a:spcAft>
                <a:spcPts val="800"/>
              </a:spcAft>
              <a:buClr>
                <a:srgbClr val="CF123D"/>
              </a:buClr>
              <a:buSzPct val="45000"/>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pic>
        <p:nvPicPr>
          <p:cNvPr id="6" name="Picture 5" descr="A child with a backpack&#10;&#10;Description automatically generated">
            <a:extLst>
              <a:ext uri="{FF2B5EF4-FFF2-40B4-BE49-F238E27FC236}">
                <a16:creationId xmlns:a16="http://schemas.microsoft.com/office/drawing/2014/main" id="{627AE2C7-8C0E-2A60-9CE1-72BC017B4FBF}"/>
              </a:ext>
            </a:extLst>
          </p:cNvPr>
          <p:cNvPicPr>
            <a:picLocks noChangeAspect="1"/>
          </p:cNvPicPr>
          <p:nvPr/>
        </p:nvPicPr>
        <p:blipFill>
          <a:blip r:embed="rId4" cstate="screen">
            <a:extLst>
              <a:ext uri="{28A0092B-C50C-407E-A947-70E740481C1C}">
                <a14:useLocalDpi xmlns:a14="http://schemas.microsoft.com/office/drawing/2010/main"/>
              </a:ext>
            </a:extLst>
          </a:blip>
          <a:srcRect t="-517"/>
          <a:stretch/>
        </p:blipFill>
        <p:spPr>
          <a:xfrm>
            <a:off x="13159522" y="253658"/>
            <a:ext cx="4636618" cy="6802699"/>
          </a:xfrm>
          <a:prstGeom prst="rect">
            <a:avLst/>
          </a:prstGeom>
        </p:spPr>
      </p:pic>
      <p:sp>
        <p:nvSpPr>
          <p:cNvPr id="13" name="TextBox 12">
            <a:extLst>
              <a:ext uri="{FF2B5EF4-FFF2-40B4-BE49-F238E27FC236}">
                <a16:creationId xmlns:a16="http://schemas.microsoft.com/office/drawing/2014/main" id="{6EE2CC13-5A80-FDB6-1ACC-42E7494735DB}"/>
              </a:ext>
            </a:extLst>
          </p:cNvPr>
          <p:cNvSpPr txBox="1"/>
          <p:nvPr/>
        </p:nvSpPr>
        <p:spPr>
          <a:xfrm>
            <a:off x="457200" y="7353300"/>
            <a:ext cx="14859000" cy="1562735"/>
          </a:xfrm>
          <a:prstGeom prst="rect">
            <a:avLst/>
          </a:prstGeom>
          <a:noFill/>
        </p:spPr>
        <p:txBody>
          <a:bodyPr wrap="square">
            <a:spAutoFit/>
          </a:bodyPr>
          <a:lstStyle/>
          <a:p>
            <a:pPr marL="34290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In societies where child marriage occurs, physical violence against women and girls by their husbands is more likely to happen. This is because of the power dynamics between a girl and a husband who is usually an adult, and likely to be much older than her.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521A9DE7-3AB9-D460-FF52-C6C073BEC100}"/>
              </a:ext>
            </a:extLst>
          </p:cNvPr>
          <p:cNvGrpSpPr/>
          <p:nvPr/>
        </p:nvGrpSpPr>
        <p:grpSpPr>
          <a:xfrm>
            <a:off x="16306800" y="8018576"/>
            <a:ext cx="1383025" cy="587321"/>
            <a:chOff x="15316200" y="8018575"/>
            <a:chExt cx="2373625" cy="858725"/>
          </a:xfrm>
        </p:grpSpPr>
        <p:sp>
          <p:nvSpPr>
            <p:cNvPr id="16" name="Rounded Rectangle 15">
              <a:extLst>
                <a:ext uri="{FF2B5EF4-FFF2-40B4-BE49-F238E27FC236}">
                  <a16:creationId xmlns:a16="http://schemas.microsoft.com/office/drawing/2014/main" id="{9ADA514E-0590-8DDD-E7B2-E697C15CD994}"/>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1E25AB8-91DF-D162-E223-66A2B42C0ED2}"/>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4036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WHAT ARE THE IMPACTS OF CHILD MARRIAGE?</a:t>
            </a:r>
          </a:p>
        </p:txBody>
      </p:sp>
      <p:sp>
        <p:nvSpPr>
          <p:cNvPr id="10" name="TextBox 10"/>
          <p:cNvSpPr txBox="1"/>
          <p:nvPr/>
        </p:nvSpPr>
        <p:spPr>
          <a:xfrm>
            <a:off x="533399" y="2739052"/>
            <a:ext cx="17251157" cy="5144229"/>
          </a:xfrm>
          <a:prstGeom prst="rect">
            <a:avLst/>
          </a:prstGeom>
        </p:spPr>
        <p:txBody>
          <a:bodyPr wrap="square" lIns="0" tIns="0" rIns="0" bIns="0" rtlCol="0" anchor="t">
            <a:spAutoFit/>
          </a:bodyPr>
          <a:lstStyle/>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also makes girls vulnerable to sexual abuse and rape. Usually, child marriages occur when a girl is below the legal age of consent for sexual relations, which would mean that a husband having sex with a wife under this age is rape. However, very few countries make sexual relations between an adult man married to a child illegal.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When a married girl becomes pregnant, her health is put at risk. Her body may not yet be developed enough to cope with pregnancy, creating a higher chance of health complications, and even death as a result of early childbirth or complications related to childbirth. Early childbirth also risks the health and survival of the baby.</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342900" lvl="0" indent="-342900">
              <a:lnSpc>
                <a:spcPct val="115000"/>
              </a:lnSpc>
              <a:spcAft>
                <a:spcPts val="800"/>
              </a:spcAft>
              <a:buClr>
                <a:srgbClr val="CF123D"/>
              </a:buClr>
              <a:buSzPct val="120000"/>
              <a:buFont typeface="Symbol" pitchFamily="2" charset="2"/>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When girls are married and are denied their rights, especially to education, their ability to ensure their own children receive their rights is limited.</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05802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HOW CAN WE END CHILD MARRIAGE?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30034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TAKE THE PLEDGE: HANDS UP TO END CHILD MARRIAGE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58896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raising their hands&#10;&#10;Description automatically generated">
            <a:extLst>
              <a:ext uri="{FF2B5EF4-FFF2-40B4-BE49-F238E27FC236}">
                <a16:creationId xmlns:a16="http://schemas.microsoft.com/office/drawing/2014/main" id="{6FB70B4B-90F7-28FA-4476-3428250CD694}"/>
              </a:ext>
            </a:extLst>
          </p:cNvPr>
          <p:cNvPicPr>
            <a:picLocks noChangeAspect="1"/>
          </p:cNvPicPr>
          <p:nvPr/>
        </p:nvPicPr>
        <p:blipFill>
          <a:blip r:embed="rId3" cstate="screen">
            <a:alphaModFix amt="30000"/>
            <a:extLst>
              <a:ext uri="{28A0092B-C50C-407E-A947-70E740481C1C}">
                <a14:useLocalDpi xmlns:a14="http://schemas.microsoft.com/office/drawing/2010/main"/>
              </a:ext>
            </a:extLst>
          </a:blip>
          <a:srcRect/>
          <a:stretch/>
        </p:blipFill>
        <p:spPr>
          <a:xfrm>
            <a:off x="0" y="-419099"/>
            <a:ext cx="18288000" cy="10820400"/>
          </a:xfrm>
          <a:prstGeom prst="rect">
            <a:avLst/>
          </a:prstGeom>
        </p:spPr>
      </p:pic>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4"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6" name="TextBox 10">
            <a:extLst>
              <a:ext uri="{FF2B5EF4-FFF2-40B4-BE49-F238E27FC236}">
                <a16:creationId xmlns:a16="http://schemas.microsoft.com/office/drawing/2014/main" id="{77050A10-553A-E323-49C8-C13E6370A1E5}"/>
              </a:ext>
            </a:extLst>
          </p:cNvPr>
          <p:cNvSpPr txBox="1"/>
          <p:nvPr/>
        </p:nvSpPr>
        <p:spPr>
          <a:xfrm>
            <a:off x="866339" y="982435"/>
            <a:ext cx="17251157" cy="6359561"/>
          </a:xfrm>
          <a:prstGeom prst="rect">
            <a:avLst/>
          </a:prstGeom>
        </p:spPr>
        <p:txBody>
          <a:bodyPr wrap="square" lIns="0" tIns="0" rIns="0" bIns="0" rtlCol="0" anchor="t">
            <a:spAutoFit/>
          </a:bodyPr>
          <a:lstStyle/>
          <a:p>
            <a:pPr lvl="0">
              <a:lnSpc>
                <a:spcPct val="115000"/>
              </a:lnSpc>
              <a:spcAft>
                <a:spcPts val="800"/>
              </a:spcAft>
              <a:buClr>
                <a:srgbClr val="CF123D"/>
              </a:buClr>
              <a:buSzPct val="45000"/>
              <a:tabLst>
                <a:tab pos="457200" algn="l"/>
              </a:tabLst>
            </a:pPr>
            <a:r>
              <a:rPr lang="en-GB" sz="5000" b="1" i="0" dirty="0">
                <a:solidFill>
                  <a:srgbClr val="222222"/>
                </a:solidFill>
                <a:effectLst/>
                <a:latin typeface="Nunito Sans" pitchFamily="2" charset="77"/>
              </a:rPr>
              <a:t>I will not stay silent. I pledge to do all I can to end child marriage in my country and the world. </a:t>
            </a:r>
          </a:p>
          <a:p>
            <a:pPr lvl="0">
              <a:lnSpc>
                <a:spcPct val="115000"/>
              </a:lnSpc>
              <a:spcAft>
                <a:spcPts val="800"/>
              </a:spcAft>
              <a:buClr>
                <a:srgbClr val="CF123D"/>
              </a:buClr>
              <a:buSzPct val="45000"/>
              <a:tabLst>
                <a:tab pos="457200" algn="l"/>
              </a:tabLst>
            </a:pPr>
            <a:endParaRPr lang="en-GB" sz="2000" b="1" i="0" dirty="0">
              <a:solidFill>
                <a:srgbClr val="222222"/>
              </a:solidFill>
              <a:effectLst/>
              <a:latin typeface="Nunito Sans" pitchFamily="2" charset="77"/>
            </a:endParaRPr>
          </a:p>
          <a:p>
            <a:pPr lvl="0">
              <a:lnSpc>
                <a:spcPct val="115000"/>
              </a:lnSpc>
              <a:spcAft>
                <a:spcPts val="800"/>
              </a:spcAft>
              <a:buClr>
                <a:srgbClr val="CF123D"/>
              </a:buClr>
              <a:buSzPct val="45000"/>
              <a:tabLst>
                <a:tab pos="457200" algn="l"/>
              </a:tabLst>
            </a:pPr>
            <a:r>
              <a:rPr lang="en-GB" sz="5000" b="1" i="0" dirty="0">
                <a:solidFill>
                  <a:srgbClr val="222222"/>
                </a:solidFill>
                <a:effectLst/>
                <a:latin typeface="Nunito Sans" pitchFamily="2" charset="77"/>
              </a:rPr>
              <a:t>I will:</a:t>
            </a:r>
          </a:p>
          <a:p>
            <a:pPr marL="571500" indent="-571500">
              <a:lnSpc>
                <a:spcPct val="115000"/>
              </a:lnSpc>
              <a:spcAft>
                <a:spcPts val="800"/>
              </a:spcAft>
              <a:buClr>
                <a:srgbClr val="CF123D"/>
              </a:buClr>
              <a:buSzPct val="120000"/>
              <a:buFont typeface="Arial" panose="020B0604020202020204" pitchFamily="34" charset="0"/>
              <a:buChar char="•"/>
              <a:tabLst>
                <a:tab pos="457200" algn="l"/>
              </a:tabLst>
            </a:pPr>
            <a:r>
              <a:rPr lang="en-GB" sz="5000" b="0" i="0" dirty="0">
                <a:solidFill>
                  <a:srgbClr val="222222"/>
                </a:solidFill>
                <a:effectLst/>
                <a:latin typeface="Nunito Sans" pitchFamily="2" charset="77"/>
              </a:rPr>
              <a:t>Complete school as I have the right to education</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en-GB" sz="5000" b="0" i="0" dirty="0">
                <a:solidFill>
                  <a:srgbClr val="222222"/>
                </a:solidFill>
                <a:effectLst/>
                <a:latin typeface="Nunito Sans" pitchFamily="2" charset="77"/>
              </a:rPr>
              <a:t>Decide for myself as an adult who I marry</a:t>
            </a:r>
          </a:p>
          <a:p>
            <a:pPr marL="571500" lvl="0" indent="-571500">
              <a:lnSpc>
                <a:spcPct val="115000"/>
              </a:lnSpc>
              <a:spcAft>
                <a:spcPts val="800"/>
              </a:spcAft>
              <a:buClr>
                <a:srgbClr val="CF123D"/>
              </a:buClr>
              <a:buSzPct val="120000"/>
              <a:buFont typeface="Arial" panose="020B0604020202020204" pitchFamily="34" charset="0"/>
              <a:buChar char="•"/>
              <a:tabLst>
                <a:tab pos="457200" algn="l"/>
              </a:tabLst>
            </a:pPr>
            <a:r>
              <a:rPr lang="en-GB" sz="5000" b="0" i="0" dirty="0">
                <a:solidFill>
                  <a:srgbClr val="222222"/>
                </a:solidFill>
                <a:effectLst/>
                <a:latin typeface="Nunito Sans" pitchFamily="2" charset="77"/>
              </a:rPr>
              <a:t>Protect other children by safely reporting child marriages.</a:t>
            </a:r>
            <a:endParaRPr lang="en-GB" sz="5000" kern="100" dirty="0">
              <a:effectLst/>
              <a:latin typeface="Nunito Sans" pitchFamily="2" charset="77"/>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31284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
            <a:extLst>
              <a:ext uri="{FF2B5EF4-FFF2-40B4-BE49-F238E27FC236}">
                <a16:creationId xmlns:a16="http://schemas.microsoft.com/office/drawing/2014/main" id="{F9C79D00-FF93-4CD9-B9AD-C4C8E7F8DF06}"/>
              </a:ext>
            </a:extLst>
          </p:cNvPr>
          <p:cNvGrpSpPr/>
          <p:nvPr/>
        </p:nvGrpSpPr>
        <p:grpSpPr>
          <a:xfrm>
            <a:off x="9769908" y="5154629"/>
            <a:ext cx="7696200" cy="2627205"/>
            <a:chOff x="0" y="0"/>
            <a:chExt cx="1321562" cy="2251410"/>
          </a:xfrm>
        </p:grpSpPr>
        <p:sp>
          <p:nvSpPr>
            <p:cNvPr id="20" name="Freeform 3">
              <a:extLst>
                <a:ext uri="{FF2B5EF4-FFF2-40B4-BE49-F238E27FC236}">
                  <a16:creationId xmlns:a16="http://schemas.microsoft.com/office/drawing/2014/main" id="{9DD76262-57D3-8CA0-AE93-7AE7213DF000}"/>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dirty="0"/>
            </a:p>
          </p:txBody>
        </p:sp>
        <p:sp>
          <p:nvSpPr>
            <p:cNvPr id="21" name="TextBox 4">
              <a:extLst>
                <a:ext uri="{FF2B5EF4-FFF2-40B4-BE49-F238E27FC236}">
                  <a16:creationId xmlns:a16="http://schemas.microsoft.com/office/drawing/2014/main" id="{C46B1F26-65A9-0884-B1E3-E2CF6FD06035}"/>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2" name="AutoShape 2"/>
          <p:cNvSpPr/>
          <p:nvPr/>
        </p:nvSpPr>
        <p:spPr>
          <a:xfrm flipV="1">
            <a:off x="533400" y="8785483"/>
            <a:ext cx="17145000" cy="15617"/>
          </a:xfrm>
          <a:prstGeom prst="line">
            <a:avLst/>
          </a:prstGeom>
          <a:ln w="38100" cap="flat">
            <a:solidFill>
              <a:srgbClr val="CD4245"/>
            </a:solidFill>
            <a:prstDash val="solid"/>
            <a:headEnd type="none" w="sm" len="sm"/>
            <a:tailEnd type="none" w="sm" len="sm"/>
          </a:ln>
        </p:spPr>
        <p:txBody>
          <a:bodyPr/>
          <a:lstStyle/>
          <a:p>
            <a:endParaRPr lang="en-US"/>
          </a:p>
        </p:txBody>
      </p:sp>
      <p:sp>
        <p:nvSpPr>
          <p:cNvPr id="9" name="Freeform 9"/>
          <p:cNvSpPr/>
          <p:nvPr/>
        </p:nvSpPr>
        <p:spPr>
          <a:xfrm>
            <a:off x="16275918" y="793769"/>
            <a:ext cx="633545" cy="300142"/>
          </a:xfrm>
          <a:custGeom>
            <a:avLst/>
            <a:gdLst/>
            <a:ahLst/>
            <a:cxnLst/>
            <a:rect l="l" t="t" r="r" b="b"/>
            <a:pathLst>
              <a:path w="633545" h="300142">
                <a:moveTo>
                  <a:pt x="0" y="0"/>
                </a:moveTo>
                <a:lnTo>
                  <a:pt x="633545" y="0"/>
                </a:lnTo>
                <a:lnTo>
                  <a:pt x="633545" y="300141"/>
                </a:lnTo>
                <a:lnTo>
                  <a:pt x="0" y="3001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533400" y="9377303"/>
            <a:ext cx="4868942" cy="363561"/>
          </a:xfrm>
          <a:prstGeom prst="rect">
            <a:avLst/>
          </a:prstGeom>
        </p:spPr>
        <p:txBody>
          <a:bodyPr wrap="square" lIns="0" tIns="0" rIns="0" bIns="0" rtlCol="0" anchor="t">
            <a:spAutoFit/>
          </a:bodyPr>
          <a:lstStyle/>
          <a:p>
            <a:pPr marL="0" lvl="0" indent="0" algn="just">
              <a:lnSpc>
                <a:spcPts val="2479"/>
              </a:lnSpc>
            </a:pPr>
            <a:r>
              <a:rPr lang="en-US" sz="3200" b="1" dirty="0" err="1">
                <a:solidFill>
                  <a:srgbClr val="000000"/>
                </a:solidFill>
                <a:latin typeface="Nunito Sans"/>
                <a:ea typeface="Nunito Sans"/>
                <a:cs typeface="Nunito Sans"/>
                <a:sym typeface="Nunito Sans"/>
              </a:rPr>
              <a:t>childmarriagefree.world</a:t>
            </a:r>
            <a:endParaRPr lang="en-US" sz="3200" b="1" dirty="0">
              <a:solidFill>
                <a:srgbClr val="000000"/>
              </a:solidFill>
              <a:latin typeface="Nunito Sans"/>
              <a:ea typeface="Nunito Sans"/>
              <a:cs typeface="Nunito Sans"/>
              <a:sym typeface="Nunito Sans"/>
            </a:endParaRPr>
          </a:p>
        </p:txBody>
      </p:sp>
      <p:sp>
        <p:nvSpPr>
          <p:cNvPr id="15" name="Freeform 15"/>
          <p:cNvSpPr/>
          <p:nvPr/>
        </p:nvSpPr>
        <p:spPr>
          <a:xfrm>
            <a:off x="14326436" y="8715521"/>
            <a:ext cx="3791060" cy="1685779"/>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5"/>
            <a:stretch>
              <a:fillRect/>
            </a:stretch>
          </a:blipFill>
        </p:spPr>
        <p:txBody>
          <a:bodyPr/>
          <a:lstStyle/>
          <a:p>
            <a:endParaRPr lang="en-US"/>
          </a:p>
        </p:txBody>
      </p:sp>
      <p:pic>
        <p:nvPicPr>
          <p:cNvPr id="4" name="Picture 3" descr="A young child with a backpack&#10;&#10;Description automatically generated">
            <a:extLst>
              <a:ext uri="{FF2B5EF4-FFF2-40B4-BE49-F238E27FC236}">
                <a16:creationId xmlns:a16="http://schemas.microsoft.com/office/drawing/2014/main" id="{3A3E8532-03D1-0088-A643-DA1830C3C86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18093" y="1733626"/>
            <a:ext cx="8534400" cy="5689600"/>
          </a:xfrm>
          <a:prstGeom prst="rect">
            <a:avLst/>
          </a:prstGeom>
        </p:spPr>
      </p:pic>
      <p:sp>
        <p:nvSpPr>
          <p:cNvPr id="10" name="TextBox 10"/>
          <p:cNvSpPr txBox="1"/>
          <p:nvPr/>
        </p:nvSpPr>
        <p:spPr>
          <a:xfrm>
            <a:off x="533400" y="3101098"/>
            <a:ext cx="10379508" cy="2954655"/>
          </a:xfrm>
          <a:prstGeom prst="rect">
            <a:avLst/>
          </a:prstGeom>
        </p:spPr>
        <p:txBody>
          <a:bodyPr wrap="square" lIns="0" tIns="0" rIns="0" bIns="0" rtlCol="0" anchor="t">
            <a:spAutoFit/>
          </a:bodyPr>
          <a:lstStyle/>
          <a:p>
            <a:pPr algn="l"/>
            <a:r>
              <a:rPr lang="en-US" sz="9600" dirty="0">
                <a:solidFill>
                  <a:srgbClr val="D22D35"/>
                </a:solidFill>
                <a:latin typeface="Impact"/>
                <a:ea typeface="Impact"/>
                <a:cs typeface="Impact"/>
                <a:sym typeface="Impact"/>
              </a:rPr>
              <a:t>THANK YOU FOR TAKING PART!</a:t>
            </a:r>
          </a:p>
        </p:txBody>
      </p:sp>
    </p:spTree>
    <p:extLst>
      <p:ext uri="{BB962C8B-B14F-4D97-AF65-F5344CB8AC3E}">
        <p14:creationId xmlns:p14="http://schemas.microsoft.com/office/powerpoint/2010/main" val="215326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WHAT IS CHILD MARRIAGE?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70195" y="0"/>
            <a:ext cx="501780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533400" y="576914"/>
            <a:ext cx="11383758" cy="974626"/>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WHAT IS CHILD MARRIAGE?</a:t>
            </a:r>
          </a:p>
        </p:txBody>
      </p:sp>
      <p:sp>
        <p:nvSpPr>
          <p:cNvPr id="10" name="TextBox 10"/>
          <p:cNvSpPr txBox="1"/>
          <p:nvPr/>
        </p:nvSpPr>
        <p:spPr>
          <a:xfrm>
            <a:off x="533400" y="2436282"/>
            <a:ext cx="11506200" cy="5841343"/>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is a formal or an informal union where one or both people are under the age of 18.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is much more likely to happen to girls than to boys. An estimated 640 million women alive today were married before their 18th birthday, compared to 115 million men.</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Worldwide, one in five young women were married as children, many aged 12, 13, and 14.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is reducing slowly, but in some parts of the world, it is increasing among girls from poorer backgrounds.</a:t>
            </a:r>
            <a:r>
              <a:rPr lang="en-GB" sz="2800" kern="100" dirty="0">
                <a:effectLst/>
                <a:latin typeface="Nunito Sans" pitchFamily="2" charset="77"/>
                <a:ea typeface="Aptos" panose="020B0004020202020204" pitchFamily="34" charset="0"/>
                <a:cs typeface="Times New Roman" panose="02020603050405020304" pitchFamily="18" charset="0"/>
              </a:rPr>
              <a:t> </a:t>
            </a: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is a violation of rights and a form of violence against girls (or gender-based violence).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pic>
        <p:nvPicPr>
          <p:cNvPr id="15" name="Picture 14" descr="A young child sitting at a desk&#10;&#10;Description automatically generated">
            <a:extLst>
              <a:ext uri="{FF2B5EF4-FFF2-40B4-BE49-F238E27FC236}">
                <a16:creationId xmlns:a16="http://schemas.microsoft.com/office/drawing/2014/main" id="{FEEE82C7-BE08-035A-1580-A4EA12BA43B2}"/>
              </a:ext>
            </a:extLst>
          </p:cNvPr>
          <p:cNvPicPr>
            <a:picLocks noChangeAspect="1"/>
          </p:cNvPicPr>
          <p:nvPr/>
        </p:nvPicPr>
        <p:blipFill>
          <a:blip r:embed="rId4"/>
          <a:srcRect l="19984" t="836" r="33369" b="-836"/>
          <a:stretch/>
        </p:blipFill>
        <p:spPr>
          <a:xfrm>
            <a:off x="12573000" y="416021"/>
            <a:ext cx="5262923" cy="7521570"/>
          </a:xfrm>
          <a:prstGeom prst="rect">
            <a:avLst/>
          </a:prstGeom>
        </p:spPr>
      </p:pic>
    </p:spTree>
    <p:extLst>
      <p:ext uri="{BB962C8B-B14F-4D97-AF65-F5344CB8AC3E}">
        <p14:creationId xmlns:p14="http://schemas.microsoft.com/office/powerpoint/2010/main" val="9744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WHERE DOES CHILD MARRIAGE HAPPEN?</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81264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WHERE DOES CHILD MARRIAGE HAPPEN?</a:t>
            </a:r>
          </a:p>
        </p:txBody>
      </p:sp>
      <p:sp>
        <p:nvSpPr>
          <p:cNvPr id="10" name="TextBox 10"/>
          <p:cNvSpPr txBox="1"/>
          <p:nvPr/>
        </p:nvSpPr>
        <p:spPr>
          <a:xfrm>
            <a:off x="533400" y="2436282"/>
            <a:ext cx="16764000" cy="3760260"/>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Child marriage happens in every region of the world, but to varying degrees.</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In sub-Saharan Africa, 30% of young women were married as children. However, some countries in the region have much higher rates than others - for example, in Niger the rate is as high as 76%, compared to Rwanda (6%) and South Africa (4%).</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Overall, India is home to a third of all women (of all ages) worldwide who were married as children.</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Where you live in a country matters: girls who live in rural areas are more likely to be married as children, compared to girls who live in towns and cities. </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2428819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295401" y="3559014"/>
            <a:ext cx="16611600" cy="1898790"/>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IS CHILD MARRIAGE LEGAL?</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334923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33400" y="576914"/>
            <a:ext cx="16764000" cy="974626"/>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IS CHILD MARRIAGE LEGAL?</a:t>
            </a:r>
          </a:p>
        </p:txBody>
      </p:sp>
      <p:sp>
        <p:nvSpPr>
          <p:cNvPr id="10" name="TextBox 10"/>
          <p:cNvSpPr txBox="1"/>
          <p:nvPr/>
        </p:nvSpPr>
        <p:spPr>
          <a:xfrm>
            <a:off x="533400" y="2436282"/>
            <a:ext cx="16764000" cy="3162148"/>
          </a:xfrm>
          <a:prstGeom prst="rect">
            <a:avLst/>
          </a:prstGeom>
        </p:spPr>
        <p:txBody>
          <a:bodyPr wrap="square" lIns="0" tIns="0" rIns="0" bIns="0" rtlCol="0" anchor="t">
            <a:spAutoFit/>
          </a:bodyPr>
          <a:lstStyle/>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Although most countries have a legal age of marriage set at 18, many have exceptions which allow legal child marriage.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The most regular exceptions include having the consent of parents or guardians, getting permission from a judge or government official, and the legal recognition of marriages conducted under cultural or traditional practices.</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457200" lvl="0" indent="-457200">
              <a:lnSpc>
                <a:spcPct val="115000"/>
              </a:lnSpc>
              <a:spcAft>
                <a:spcPts val="800"/>
              </a:spcAft>
              <a:buClr>
                <a:srgbClr val="CF123D"/>
              </a:buClr>
              <a:buSzPct val="14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Fewer than 40 countries around the world set the legal age for marriage at 18 with no exceptions.</a:t>
            </a: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419748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971605"/>
            <a:ext cx="18304625" cy="5753100"/>
            <a:chOff x="0" y="0"/>
            <a:chExt cx="1321562" cy="2251410"/>
          </a:xfrm>
        </p:grpSpPr>
        <p:sp>
          <p:nvSpPr>
            <p:cNvPr id="3" name="Freeform 3"/>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4" name="TextBox 4"/>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sp>
        <p:nvSpPr>
          <p:cNvPr id="7" name="TextBox 7"/>
          <p:cNvSpPr txBox="1"/>
          <p:nvPr/>
        </p:nvSpPr>
        <p:spPr>
          <a:xfrm>
            <a:off x="1172958" y="2836931"/>
            <a:ext cx="16611600" cy="4022448"/>
          </a:xfrm>
          <a:prstGeom prst="rect">
            <a:avLst/>
          </a:prstGeom>
        </p:spPr>
        <p:txBody>
          <a:bodyPr wrap="square" lIns="0" tIns="0" rIns="0" bIns="0" rtlCol="0" anchor="t">
            <a:spAutoFit/>
          </a:bodyPr>
          <a:lstStyle/>
          <a:p>
            <a:pPr algn="l">
              <a:lnSpc>
                <a:spcPct val="120000"/>
              </a:lnSpc>
            </a:pPr>
            <a:r>
              <a:rPr lang="en-US" sz="11500" dirty="0">
                <a:solidFill>
                  <a:schemeClr val="bg1"/>
                </a:solidFill>
                <a:latin typeface="Impact"/>
                <a:ea typeface="Impact"/>
                <a:cs typeface="Impact"/>
                <a:sym typeface="Impact"/>
              </a:rPr>
              <a:t>WHAT ARE THE CAUSES OF CHILD MARRIAGE?</a:t>
            </a: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Tree>
    <p:extLst>
      <p:ext uri="{BB962C8B-B14F-4D97-AF65-F5344CB8AC3E}">
        <p14:creationId xmlns:p14="http://schemas.microsoft.com/office/powerpoint/2010/main" val="1385332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306067" y="611206"/>
            <a:ext cx="11383758" cy="1949252"/>
          </a:xfrm>
          <a:prstGeom prst="rect">
            <a:avLst/>
          </a:prstGeom>
        </p:spPr>
        <p:txBody>
          <a:bodyPr wrap="square" lIns="0" tIns="0" rIns="0" bIns="0" rtlCol="0" anchor="t">
            <a:spAutoFit/>
          </a:bodyPr>
          <a:lstStyle/>
          <a:p>
            <a:pPr algn="l">
              <a:lnSpc>
                <a:spcPts val="7560"/>
              </a:lnSpc>
            </a:pPr>
            <a:r>
              <a:rPr lang="en-US" sz="7200" dirty="0">
                <a:solidFill>
                  <a:srgbClr val="D22D35"/>
                </a:solidFill>
                <a:latin typeface="Impact"/>
                <a:ea typeface="Impact"/>
                <a:cs typeface="Impact"/>
                <a:sym typeface="Impact"/>
              </a:rPr>
              <a:t>WHAT ARE THE CAUSES OF CHILD MARRIAGE?</a:t>
            </a:r>
          </a:p>
        </p:txBody>
      </p:sp>
      <p:sp>
        <p:nvSpPr>
          <p:cNvPr id="10" name="TextBox 10"/>
          <p:cNvSpPr txBox="1"/>
          <p:nvPr/>
        </p:nvSpPr>
        <p:spPr>
          <a:xfrm>
            <a:off x="6306067" y="2724612"/>
            <a:ext cx="11506200" cy="5246821"/>
          </a:xfrm>
          <a:prstGeom prst="rect">
            <a:avLst/>
          </a:prstGeom>
        </p:spPr>
        <p:txBody>
          <a:bodyPr wrap="square" lIns="0" tIns="0" rIns="0" bIns="0" rtlCol="0" anchor="t">
            <a:spAutoFit/>
          </a:bodyPr>
          <a:lstStyle/>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Gender inequality is a main cause of child marriage. This is the discrimination against women and girls usually based on the differences between genders, like physical and biological differences, and differences in development and ways of thinking.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Gender inequality is also driven by cultural and societal beliefs that girls are inferior or less valuable than boys. </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ct val="150000"/>
              <a:buFont typeface="Arial" panose="020B0604020202020204" pitchFamily="34" charset="0"/>
              <a:buChar char="•"/>
              <a:tabLst>
                <a:tab pos="457200" algn="l"/>
              </a:tabLst>
            </a:pPr>
            <a:r>
              <a:rPr lang="en-GB" sz="2800" kern="100" dirty="0">
                <a:effectLst/>
                <a:latin typeface="Nunito Sans" pitchFamily="2" charset="77"/>
                <a:ea typeface="Avenir" panose="02000503020000020003" pitchFamily="2" charset="0"/>
                <a:cs typeface="Avenir" panose="02000503020000020003" pitchFamily="2" charset="0"/>
              </a:rPr>
              <a:t>Poverty is another major cause of child marriage: girls who are from the poorest families are much more likely to be married as children than girls who are from the wealthiest families.</a:t>
            </a:r>
            <a:endParaRPr lang="en-GB" sz="2800" kern="100" dirty="0">
              <a:effectLst/>
              <a:latin typeface="Nunito Sans" pitchFamily="2" charset="77"/>
              <a:ea typeface="Aptos" panose="020B0004020202020204" pitchFamily="34" charset="0"/>
              <a:cs typeface="Times New Roman" panose="02020603050405020304" pitchFamily="18" charset="0"/>
            </a:endParaRPr>
          </a:p>
          <a:p>
            <a:pPr marL="514350" lvl="0" indent="-514350">
              <a:lnSpc>
                <a:spcPct val="115000"/>
              </a:lnSpc>
              <a:spcAft>
                <a:spcPts val="800"/>
              </a:spcAft>
              <a:buClr>
                <a:srgbClr val="CF123D"/>
              </a:buClr>
              <a:buSzPts val="1000"/>
              <a:buFont typeface="Arial" panose="020B0604020202020204" pitchFamily="34" charset="0"/>
              <a:buChar char="•"/>
              <a:tabLst>
                <a:tab pos="457200" algn="l"/>
              </a:tabLst>
            </a:pPr>
            <a:endParaRPr lang="en-GB" sz="2800" kern="100" dirty="0">
              <a:effectLst/>
              <a:latin typeface="Nunito Sans" pitchFamily="2" charset="77"/>
              <a:ea typeface="Aptos" panose="020B0004020202020204" pitchFamily="34" charset="0"/>
              <a:cs typeface="Times New Roman" panose="02020603050405020304" pitchFamily="18" charset="0"/>
            </a:endParaRPr>
          </a:p>
        </p:txBody>
      </p:sp>
      <p:sp>
        <p:nvSpPr>
          <p:cNvPr id="9" name="AutoShape 2">
            <a:extLst>
              <a:ext uri="{FF2B5EF4-FFF2-40B4-BE49-F238E27FC236}">
                <a16:creationId xmlns:a16="http://schemas.microsoft.com/office/drawing/2014/main" id="{05BDB3B6-E6EB-2047-E087-792F3628C29A}"/>
              </a:ext>
            </a:extLst>
          </p:cNvPr>
          <p:cNvSpPr/>
          <p:nvPr/>
        </p:nvSpPr>
        <p:spPr>
          <a:xfrm flipV="1">
            <a:off x="533400" y="9090186"/>
            <a:ext cx="17251158" cy="15714"/>
          </a:xfrm>
          <a:prstGeom prst="line">
            <a:avLst/>
          </a:prstGeom>
          <a:ln w="38100" cap="flat">
            <a:solidFill>
              <a:srgbClr val="CD4245"/>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96C4500F-1B11-5C50-E612-FC07F330EFAA}"/>
              </a:ext>
            </a:extLst>
          </p:cNvPr>
          <p:cNvSpPr txBox="1"/>
          <p:nvPr/>
        </p:nvSpPr>
        <p:spPr>
          <a:xfrm>
            <a:off x="533400" y="9377303"/>
            <a:ext cx="4868942" cy="332783"/>
          </a:xfrm>
          <a:prstGeom prst="rect">
            <a:avLst/>
          </a:prstGeom>
        </p:spPr>
        <p:txBody>
          <a:bodyPr wrap="square" lIns="0" tIns="0" rIns="0" bIns="0" rtlCol="0" anchor="t">
            <a:spAutoFit/>
          </a:bodyPr>
          <a:lstStyle/>
          <a:p>
            <a:pPr marL="0" lvl="0" indent="0" algn="just">
              <a:lnSpc>
                <a:spcPts val="2479"/>
              </a:lnSpc>
            </a:pPr>
            <a:r>
              <a:rPr lang="en-US" sz="2400" b="1" dirty="0" err="1">
                <a:solidFill>
                  <a:srgbClr val="000000"/>
                </a:solidFill>
                <a:latin typeface="Nunito Sans"/>
                <a:ea typeface="Nunito Sans"/>
                <a:cs typeface="Nunito Sans"/>
                <a:sym typeface="Nunito Sans"/>
              </a:rPr>
              <a:t>childmarriagefree.world</a:t>
            </a:r>
            <a:endParaRPr lang="en-US" sz="2400" b="1" dirty="0">
              <a:solidFill>
                <a:srgbClr val="000000"/>
              </a:solidFill>
              <a:latin typeface="Nunito Sans"/>
              <a:ea typeface="Nunito Sans"/>
              <a:cs typeface="Nunito Sans"/>
              <a:sym typeface="Nunito Sans"/>
            </a:endParaRPr>
          </a:p>
        </p:txBody>
      </p:sp>
      <p:sp>
        <p:nvSpPr>
          <p:cNvPr id="12" name="Freeform 15">
            <a:extLst>
              <a:ext uri="{FF2B5EF4-FFF2-40B4-BE49-F238E27FC236}">
                <a16:creationId xmlns:a16="http://schemas.microsoft.com/office/drawing/2014/main" id="{4C68F3AF-03F7-03E6-0286-C4ADBE8D7CAC}"/>
              </a:ext>
            </a:extLst>
          </p:cNvPr>
          <p:cNvSpPr/>
          <p:nvPr/>
        </p:nvSpPr>
        <p:spPr>
          <a:xfrm>
            <a:off x="15011400" y="8877300"/>
            <a:ext cx="3106096" cy="1381195"/>
          </a:xfrm>
          <a:custGeom>
            <a:avLst/>
            <a:gdLst/>
            <a:ahLst/>
            <a:cxnLst/>
            <a:rect l="l" t="t" r="r" b="b"/>
            <a:pathLst>
              <a:path w="3791060" h="1685779">
                <a:moveTo>
                  <a:pt x="0" y="0"/>
                </a:moveTo>
                <a:lnTo>
                  <a:pt x="3791060" y="0"/>
                </a:lnTo>
                <a:lnTo>
                  <a:pt x="3791060" y="1685779"/>
                </a:lnTo>
                <a:lnTo>
                  <a:pt x="0" y="1685779"/>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2">
            <a:extLst>
              <a:ext uri="{FF2B5EF4-FFF2-40B4-BE49-F238E27FC236}">
                <a16:creationId xmlns:a16="http://schemas.microsoft.com/office/drawing/2014/main" id="{606A3B38-F428-F1BA-7E08-4679DCE52F43}"/>
              </a:ext>
            </a:extLst>
          </p:cNvPr>
          <p:cNvGrpSpPr/>
          <p:nvPr/>
        </p:nvGrpSpPr>
        <p:grpSpPr>
          <a:xfrm>
            <a:off x="-6927" y="-107816"/>
            <a:ext cx="5017805" cy="5753100"/>
            <a:chOff x="0" y="0"/>
            <a:chExt cx="1321562" cy="2251410"/>
          </a:xfrm>
        </p:grpSpPr>
        <p:sp>
          <p:nvSpPr>
            <p:cNvPr id="6" name="Freeform 3">
              <a:extLst>
                <a:ext uri="{FF2B5EF4-FFF2-40B4-BE49-F238E27FC236}">
                  <a16:creationId xmlns:a16="http://schemas.microsoft.com/office/drawing/2014/main" id="{5E9E1FAB-1D05-EB48-3E92-90504022326B}"/>
                </a:ext>
              </a:extLst>
            </p:cNvPr>
            <p:cNvSpPr/>
            <p:nvPr/>
          </p:nvSpPr>
          <p:spPr>
            <a:xfrm>
              <a:off x="0" y="0"/>
              <a:ext cx="1321562" cy="2251410"/>
            </a:xfrm>
            <a:custGeom>
              <a:avLst/>
              <a:gdLst/>
              <a:ahLst/>
              <a:cxnLst/>
              <a:rect l="l" t="t" r="r" b="b"/>
              <a:pathLst>
                <a:path w="1321562" h="2251410">
                  <a:moveTo>
                    <a:pt x="0" y="0"/>
                  </a:moveTo>
                  <a:lnTo>
                    <a:pt x="1321562" y="0"/>
                  </a:lnTo>
                  <a:lnTo>
                    <a:pt x="1321562" y="2251410"/>
                  </a:lnTo>
                  <a:lnTo>
                    <a:pt x="0" y="2251410"/>
                  </a:lnTo>
                  <a:close/>
                </a:path>
              </a:pathLst>
            </a:custGeom>
            <a:solidFill>
              <a:srgbClr val="D22D35"/>
            </a:solidFill>
          </p:spPr>
          <p:txBody>
            <a:bodyPr/>
            <a:lstStyle/>
            <a:p>
              <a:endParaRPr lang="en-US"/>
            </a:p>
          </p:txBody>
        </p:sp>
        <p:sp>
          <p:nvSpPr>
            <p:cNvPr id="8" name="TextBox 4">
              <a:extLst>
                <a:ext uri="{FF2B5EF4-FFF2-40B4-BE49-F238E27FC236}">
                  <a16:creationId xmlns:a16="http://schemas.microsoft.com/office/drawing/2014/main" id="{8F72BF1B-9B84-3BCA-7C2C-D0DC17FA1A40}"/>
                </a:ext>
              </a:extLst>
            </p:cNvPr>
            <p:cNvSpPr txBox="1"/>
            <p:nvPr/>
          </p:nvSpPr>
          <p:spPr>
            <a:xfrm>
              <a:off x="0" y="-47625"/>
              <a:ext cx="1321562" cy="2299035"/>
            </a:xfrm>
            <a:prstGeom prst="rect">
              <a:avLst/>
            </a:prstGeom>
          </p:spPr>
          <p:txBody>
            <a:bodyPr lIns="50800" tIns="50800" rIns="50800" bIns="50800" rtlCol="0" anchor="ctr"/>
            <a:lstStyle/>
            <a:p>
              <a:pPr algn="ctr">
                <a:lnSpc>
                  <a:spcPts val="2479"/>
                </a:lnSpc>
              </a:pPr>
              <a:endParaRPr/>
            </a:p>
          </p:txBody>
        </p:sp>
      </p:grpSp>
      <p:pic>
        <p:nvPicPr>
          <p:cNvPr id="16" name="Picture 15" descr="A person sitting on a bench with a computer&#10;&#10;Description automatically generated">
            <a:extLst>
              <a:ext uri="{FF2B5EF4-FFF2-40B4-BE49-F238E27FC236}">
                <a16:creationId xmlns:a16="http://schemas.microsoft.com/office/drawing/2014/main" id="{037425BA-249C-3D64-1172-1BC52886EE6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8874" y="324118"/>
            <a:ext cx="5320703" cy="7242068"/>
          </a:xfrm>
          <a:prstGeom prst="rect">
            <a:avLst/>
          </a:prstGeom>
        </p:spPr>
      </p:pic>
      <p:grpSp>
        <p:nvGrpSpPr>
          <p:cNvPr id="20" name="Group 19">
            <a:extLst>
              <a:ext uri="{FF2B5EF4-FFF2-40B4-BE49-F238E27FC236}">
                <a16:creationId xmlns:a16="http://schemas.microsoft.com/office/drawing/2014/main" id="{525684E6-20BA-2C8D-DEFD-F002F85AE31A}"/>
              </a:ext>
            </a:extLst>
          </p:cNvPr>
          <p:cNvGrpSpPr/>
          <p:nvPr/>
        </p:nvGrpSpPr>
        <p:grpSpPr>
          <a:xfrm>
            <a:off x="16306800" y="8018576"/>
            <a:ext cx="1383025" cy="587321"/>
            <a:chOff x="15316200" y="8018575"/>
            <a:chExt cx="2373625" cy="858725"/>
          </a:xfrm>
        </p:grpSpPr>
        <p:sp>
          <p:nvSpPr>
            <p:cNvPr id="18" name="Rounded Rectangle 17">
              <a:extLst>
                <a:ext uri="{FF2B5EF4-FFF2-40B4-BE49-F238E27FC236}">
                  <a16:creationId xmlns:a16="http://schemas.microsoft.com/office/drawing/2014/main" id="{3838B167-B348-54F0-0D73-8695AADB2727}"/>
                </a:ext>
              </a:extLst>
            </p:cNvPr>
            <p:cNvSpPr/>
            <p:nvPr/>
          </p:nvSpPr>
          <p:spPr>
            <a:xfrm>
              <a:off x="15316200" y="8018575"/>
              <a:ext cx="2373625" cy="858725"/>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a:extLst>
                <a:ext uri="{FF2B5EF4-FFF2-40B4-BE49-F238E27FC236}">
                  <a16:creationId xmlns:a16="http://schemas.microsoft.com/office/drawing/2014/main" id="{03063A0B-B3A9-14E5-1C39-D4E914EF9567}"/>
                </a:ext>
              </a:extLst>
            </p:cNvPr>
            <p:cNvSpPr/>
            <p:nvPr/>
          </p:nvSpPr>
          <p:spPr>
            <a:xfrm>
              <a:off x="15741012" y="8210496"/>
              <a:ext cx="1524000" cy="474883"/>
            </a:xfrm>
            <a:prstGeom prst="rightArrow">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6622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11519</TotalTime>
  <Words>1131</Words>
  <Application>Microsoft Macintosh PowerPoint</Application>
  <PresentationFormat>Custom</PresentationFormat>
  <Paragraphs>82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Calibri</vt:lpstr>
      <vt:lpstr>Symbol</vt:lpstr>
      <vt:lpstr>Aptos</vt:lpstr>
      <vt:lpstr>Impact</vt:lpstr>
      <vt:lpstr>Arial</vt:lpstr>
      <vt:lpstr>Nunito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cp:lastModifiedBy>Shaharazad Abuel-Ealeh</cp:lastModifiedBy>
  <cp:revision>11</cp:revision>
  <dcterms:created xsi:type="dcterms:W3CDTF">2006-08-16T00:00:00Z</dcterms:created>
  <dcterms:modified xsi:type="dcterms:W3CDTF">2025-01-16T19:32:36Z</dcterms:modified>
  <dc:identifier>DAGQ731aRJk</dc:identifier>
</cp:coreProperties>
</file>