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svg" ContentType="image/svg+xml"/>
  <Default Extension="fntdata" ContentType="application/x-fontdata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viewProps.xml" ContentType="application/vnd.openxmlformats-officedocument.presentationml.viewProp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8288000" cy="10287000"/>
  <p:notesSz cx="6858000" cy="9144000"/>
  <p:embeddedFontLst>
    <p:embeddedFont>
      <p:font typeface="Avenir" panose="02000503020000020003" pitchFamily="2" charset="0"/>
      <p:regular r:id="rId20"/>
      <p:italic r:id="rId21"/>
    </p:embeddedFont>
    <p:embeddedFont>
      <p:font typeface="Nunito Sans" pitchFamily="2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07" autoAdjust="0"/>
  </p:normalViewPr>
  <p:slideViewPr>
    <p:cSldViewPr>
      <p:cViewPr>
        <p:scale>
          <a:sx n="65" d="100"/>
          <a:sy n="65" d="100"/>
        </p:scale>
        <p:origin x="3296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presProps" Target="/ppt/presProps.xml" Id="rId26" /><Relationship Type="http://schemas.openxmlformats.org/officeDocument/2006/relationships/slide" Target="/ppt/slides/slide2.xml" Id="rId3" /><Relationship Type="http://schemas.openxmlformats.org/officeDocument/2006/relationships/font" Target="/ppt/fonts/font2.fntdata" Id="rId21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openxmlformats.org/officeDocument/2006/relationships/font" Target="/ppt/fonts/font6.fntdata" Id="rId25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font" Target="/ppt/fonts/font1.fntdata" Id="rId20" /><Relationship Type="http://schemas.openxmlformats.org/officeDocument/2006/relationships/tableStyles" Target="/ppt/tableStyles.xml" Id="rId29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font" Target="/ppt/fonts/font5.fntdata" Id="rId24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font" Target="/ppt/fonts/font4.fntdata" Id="rId23" /><Relationship Type="http://schemas.openxmlformats.org/officeDocument/2006/relationships/theme" Target="/ppt/theme/theme1.xml" Id="rId28" /><Relationship Type="http://schemas.openxmlformats.org/officeDocument/2006/relationships/slide" Target="/ppt/slides/slide9.xml" Id="rId10" /><Relationship Type="http://schemas.openxmlformats.org/officeDocument/2006/relationships/notesMaster" Target="/ppt/notesMasters/notesMaster1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font" Target="/ppt/fonts/font3.fntdata" Id="rId22" /><Relationship Type="http://schemas.openxmlformats.org/officeDocument/2006/relationships/viewProps" Target="/ppt/viewProps.xml" Id="rId2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16081-4037-9742-8D6E-347C0E29D95F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F32EB-2754-7A47-9B35-0480B46D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4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Id2" /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Id2" /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.xml" Id="rId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Id2" /><Relationship Type="http://schemas.openxmlformats.org/officeDocument/2006/relationships/notesMaster" Target="/ppt/notesMasters/notesMaster1.xml" Id="rId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Id2" /><Relationship Type="http://schemas.openxmlformats.org/officeDocument/2006/relationships/notesMaster" Target="/ppt/notesMasters/notesMaster1.xml" Id="rId1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9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66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2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3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04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36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14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6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5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5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64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F32EB-2754-7A47-9B35-0480B46DDD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08410"/>
      </p:ext>
    </p:extLst>
  </p:cSld>
  <p:clrMapOvr>
    <a:masterClrMapping/>
  </p:clrMapOvr>
</p:note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jp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4.png" Id="rId6" /><Relationship Type="http://schemas.openxmlformats.org/officeDocument/2006/relationships/image" Target="/ppt/media/image3.svg" Id="rId5" /><Relationship Type="http://schemas.openxmlformats.org/officeDocument/2006/relationships/image" Target="/ppt/media/image2.png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10.xml" Id="rId2" /><Relationship Type="http://schemas.openxmlformats.org/officeDocument/2006/relationships/slideLayout" Target="/ppt/slideLayouts/slideLayout7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7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7.jpeg" Id="rId3" /><Relationship Type="http://schemas.openxmlformats.org/officeDocument/2006/relationships/notesSlide" Target="/ppt/notesSlides/notesSlide12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4.png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7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7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15.xml" Id="rId2" /><Relationship Type="http://schemas.openxmlformats.org/officeDocument/2006/relationships/slideLayout" Target="/ppt/slideLayouts/slideLayout7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8.jpeg" Id="rId3" /><Relationship Type="http://schemas.openxmlformats.org/officeDocument/2006/relationships/notesSlide" Target="/ppt/notesSlides/notesSlide16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4.png" Id="rId4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notesSlide" Target="/ppt/notesSlides/notesSlide17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4.png" Id="rId6" /><Relationship Type="http://schemas.openxmlformats.org/officeDocument/2006/relationships/image" Target="/ppt/media/image9.jpeg" Id="rId5" /><Relationship Type="http://schemas.openxmlformats.org/officeDocument/2006/relationships/image" Target="/ppt/media/image3.svg" Id="rId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7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5.jpg" Id="rId3" /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4.png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7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7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7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7.xml" Id="rId2" /><Relationship Type="http://schemas.openxmlformats.org/officeDocument/2006/relationships/slideLayout" Target="/ppt/slideLayouts/slideLayout7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8.xml" Id="rId2" /><Relationship Type="http://schemas.openxmlformats.org/officeDocument/2006/relationships/slideLayout" Target="/ppt/slideLayouts/slideLayout7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6.jpeg" Id="rId3" /><Relationship Type="http://schemas.openxmlformats.org/officeDocument/2006/relationships/notesSlide" Target="/ppt/notesSlides/notesSlide9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4.png" Id="rId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>
            <a:extLst>
              <a:ext uri="{FF2B5EF4-FFF2-40B4-BE49-F238E27FC236}">
                <a16:creationId xmlns:a16="http://schemas.microsoft.com/office/drawing/2014/main" id="{F9C79D00-FF93-4CD9-B9AD-C4C8E7F8DF06}"/>
              </a:ext>
            </a:extLst>
          </p:cNvPr>
          <p:cNvGrpSpPr/>
          <p:nvPr/>
        </p:nvGrpSpPr>
        <p:grpSpPr>
          <a:xfrm>
            <a:off x="9677400" y="4991100"/>
            <a:ext cx="7696200" cy="2627205"/>
            <a:chOff x="0" y="0"/>
            <a:chExt cx="1321562" cy="2251410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9DD76262-57D3-8CA0-AE93-7AE7213DF000}"/>
                </a:ext>
              </a:extLst>
            </p:cNvPr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C46B1F26-65A9-0884-B1E3-E2CF6FD06035}"/>
                </a:ext>
              </a:extLst>
            </p:cNvPr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 dirty="0"/>
            </a:p>
          </p:txBody>
        </p:sp>
      </p:grpSp>
      <p:pic>
        <p:nvPicPr>
          <p:cNvPr id="16" name="Picture 15" descr="A young child sitting at a table with a backpack  Description automatically generated">
            <a:extLst>
              <a:ext uri="{FF2B5EF4-FFF2-40B4-BE49-F238E27FC236}">
                <a16:creationId xmlns:a16="http://schemas.microsoft.com/office/drawing/2014/main" id="{C89DE8A2-1C6D-7F7D-2E61-C2AC90FC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05"/>
          <a:stretch/>
        </p:blipFill>
        <p:spPr>
          <a:xfrm>
            <a:off x="9479652" y="2298882"/>
            <a:ext cx="7696200" cy="509938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flipV="1">
            <a:off x="533400" y="8785483"/>
            <a:ext cx="17145000" cy="15617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6275918" y="793769"/>
            <a:ext cx="633545" cy="300142"/>
          </a:xfrm>
          <a:custGeom>
            <a:avLst/>
            <a:gdLst/>
            <a:ahLst/>
            <a:cxnLst/>
            <a:rect l="l" t="t" r="r" b="b"/>
            <a:pathLst>
              <a:path w="633545" h="300142">
                <a:moveTo>
                  <a:pt x="0" y="0"/>
                </a:moveTo>
                <a:lnTo>
                  <a:pt x="633545" y="0"/>
                </a:lnTo>
                <a:lnTo>
                  <a:pt x="633545" y="300141"/>
                </a:lnTo>
                <a:lnTo>
                  <a:pt x="0" y="300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685800" y="1201667"/>
            <a:ext cx="10255522" cy="44319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defRPr sz="9600">
                <a:solidFill>
                  <a:srgbClr val="D22D35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UM MUNDO SEM CASAMENTOS INFANTIS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3400" y="9377303"/>
            <a:ext cx="5257800" cy="36356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32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32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800" y="6043890"/>
            <a:ext cx="6849142" cy="151387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l">
              <a:lnSpc>
                <a:spcPts val="3919"/>
              </a:lnSpc>
              <a:defRPr sz="3600" b="1">
                <a:solidFill>
                  <a:srgbClr val="000000"/>
                </a:solidFill>
                <a:latin typeface="Nunito Sans Semi-Bold"/>
                <a:ea typeface="Nunito Sans Semi-Bold"/>
                <a:cs typeface="Nunito Sans Semi-Bold"/>
                <a:sym typeface="Nunito Sans Semi-Bold"/>
              </a:defRPr>
            </a:pPr>
            <a:r>
              <a:rPr dirty="0"/>
              <a:t>SEMANA DO COMPROMISSO GLOBAL PARA ACABAR COM O CASAMENTO INFANTIL</a:t>
            </a:r>
          </a:p>
          <a:p>
            <a:pPr marL="0" lvl="0" indent="0" algn="l">
              <a:lnSpc>
                <a:spcPts val="3919"/>
              </a:lnSpc>
              <a:defRPr sz="3600" b="1">
                <a:solidFill>
                  <a:srgbClr val="000000"/>
                </a:solidFill>
                <a:latin typeface="Nunito Sans Semi-Bold"/>
                <a:ea typeface="Nunito Sans Semi-Bold"/>
                <a:cs typeface="Nunito Sans Semi-Bold"/>
                <a:sym typeface="Nunito Sans Semi-Bold"/>
              </a:defRPr>
            </a:pPr>
            <a:r>
              <a:rPr dirty="0"/>
              <a:t>2-8 DEZEMBRO 2024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EF0814CD-5855-B6DB-B4B2-5BE0B3322D00}"/>
              </a:ext>
            </a:extLst>
          </p:cNvPr>
          <p:cNvSpPr txBox="1"/>
          <p:nvPr/>
        </p:nvSpPr>
        <p:spPr>
          <a:xfrm>
            <a:off x="8237594" y="9005523"/>
            <a:ext cx="3791060" cy="10125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ctr">
              <a:lnSpc>
                <a:spcPct val="120000"/>
              </a:lnSpc>
              <a:defRPr sz="280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/>
              <a:t>PODE </a:t>
            </a:r>
            <a:r>
              <a:rPr lang="pt-PT" dirty="0"/>
              <a:t>COLOC</a:t>
            </a:r>
            <a:r>
              <a:rPr dirty="0"/>
              <a:t>AR O SEU LOGÓTIPO AQUI</a:t>
            </a:r>
          </a:p>
        </p:txBody>
      </p:sp>
      <p:pic>
        <p:nvPicPr>
          <p:cNvPr id="4" name="Picture 3" descr="A white earth in space&#10;&#10;Description automatically generated">
            <a:extLst>
              <a:ext uri="{FF2B5EF4-FFF2-40B4-BE49-F238E27FC236}">
                <a16:creationId xmlns:a16="http://schemas.microsoft.com/office/drawing/2014/main" id="{870DA9C9-1401-E598-8012-3E35D7C00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048" y="8908593"/>
            <a:ext cx="3203352" cy="9633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33400" y="503957"/>
            <a:ext cx="16383000" cy="97462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7560"/>
              </a:lnSpc>
              <a:defRPr sz="7200">
                <a:solidFill>
                  <a:srgbClr val="D22D35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QUAIS SÃO AS CAUSAS DO CASAMENTO INFANTIL?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400" y="2933700"/>
            <a:ext cx="16992600" cy="56397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Symbol" pitchFamily="2" charset="2"/>
              <a:buChar char="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/>
              <a:t>O </a:t>
            </a:r>
            <a:r>
              <a:rPr dirty="0" err="1"/>
              <a:t>casamento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 </a:t>
            </a:r>
            <a:r>
              <a:rPr dirty="0" err="1"/>
              <a:t>também</a:t>
            </a:r>
            <a:r>
              <a:rPr dirty="0"/>
              <a:t> causa </a:t>
            </a:r>
            <a:r>
              <a:rPr dirty="0" err="1"/>
              <a:t>pobreza</a:t>
            </a:r>
            <a:r>
              <a:rPr dirty="0"/>
              <a:t>: as meninas </a:t>
            </a:r>
            <a:r>
              <a:rPr dirty="0" err="1"/>
              <a:t>casam</a:t>
            </a:r>
            <a:r>
              <a:rPr dirty="0"/>
              <a:t>-se </a:t>
            </a:r>
            <a:r>
              <a:rPr dirty="0" err="1"/>
              <a:t>cedo</a:t>
            </a:r>
            <a:r>
              <a:rPr dirty="0"/>
              <a:t> e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completam</a:t>
            </a:r>
            <a:r>
              <a:rPr dirty="0"/>
              <a:t> a </a:t>
            </a:r>
            <a:r>
              <a:rPr dirty="0" err="1"/>
              <a:t>escolaridade</a:t>
            </a:r>
            <a:r>
              <a:rPr dirty="0"/>
              <a:t>, tendo </a:t>
            </a:r>
            <a:r>
              <a:rPr dirty="0" err="1"/>
              <a:t>menos</a:t>
            </a:r>
            <a:r>
              <a:rPr dirty="0"/>
              <a:t> </a:t>
            </a:r>
            <a:r>
              <a:rPr dirty="0" err="1"/>
              <a:t>propensão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conseguir</a:t>
            </a:r>
            <a:r>
              <a:rPr dirty="0"/>
              <a:t> um </a:t>
            </a:r>
            <a:r>
              <a:rPr dirty="0" err="1"/>
              <a:t>trabalho</a:t>
            </a:r>
            <a:r>
              <a:rPr dirty="0"/>
              <a:t> </a:t>
            </a:r>
            <a:r>
              <a:rPr dirty="0" err="1"/>
              <a:t>decente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tarde</a:t>
            </a:r>
            <a:r>
              <a:rPr dirty="0"/>
              <a:t>. As </a:t>
            </a:r>
            <a:r>
              <a:rPr dirty="0" err="1"/>
              <a:t>filhas</a:t>
            </a:r>
            <a:r>
              <a:rPr dirty="0"/>
              <a:t> das meninas que se </a:t>
            </a:r>
            <a:r>
              <a:rPr dirty="0" err="1"/>
              <a:t>casaram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eram</a:t>
            </a:r>
            <a:r>
              <a:rPr dirty="0"/>
              <a:t> </a:t>
            </a:r>
            <a:r>
              <a:rPr dirty="0" err="1"/>
              <a:t>crianças</a:t>
            </a:r>
            <a:r>
              <a:rPr dirty="0"/>
              <a:t>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tendem</a:t>
            </a:r>
            <a:r>
              <a:rPr dirty="0"/>
              <a:t> a ser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vulneráveis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casamento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, </a:t>
            </a:r>
            <a:r>
              <a:rPr dirty="0" err="1"/>
              <a:t>perpetuando</a:t>
            </a:r>
            <a:r>
              <a:rPr dirty="0"/>
              <a:t> o </a:t>
            </a:r>
            <a:r>
              <a:rPr dirty="0" err="1"/>
              <a:t>ciclo</a:t>
            </a:r>
            <a:r>
              <a:rPr dirty="0"/>
              <a:t> de </a:t>
            </a:r>
            <a:r>
              <a:rPr dirty="0" err="1"/>
              <a:t>pobreza</a:t>
            </a:r>
            <a:r>
              <a:rPr dirty="0"/>
              <a:t>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Symbol" pitchFamily="2" charset="2"/>
              <a:buChar char="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 err="1"/>
              <a:t>Residir</a:t>
            </a:r>
            <a:r>
              <a:rPr dirty="0"/>
              <a:t> </a:t>
            </a:r>
            <a:r>
              <a:rPr dirty="0" err="1"/>
              <a:t>numa</a:t>
            </a:r>
            <a:r>
              <a:rPr dirty="0"/>
              <a:t> </a:t>
            </a:r>
            <a:r>
              <a:rPr dirty="0" err="1"/>
              <a:t>área</a:t>
            </a:r>
            <a:r>
              <a:rPr dirty="0"/>
              <a:t> </a:t>
            </a:r>
            <a:r>
              <a:rPr dirty="0" err="1"/>
              <a:t>onde</a:t>
            </a:r>
            <a:r>
              <a:rPr dirty="0"/>
              <a:t> </a:t>
            </a:r>
            <a:r>
              <a:rPr dirty="0" err="1"/>
              <a:t>existem</a:t>
            </a:r>
            <a:r>
              <a:rPr dirty="0"/>
              <a:t> </a:t>
            </a:r>
            <a:r>
              <a:rPr dirty="0" err="1"/>
              <a:t>conflitos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que é </a:t>
            </a:r>
            <a:r>
              <a:rPr dirty="0" err="1"/>
              <a:t>vulnerável</a:t>
            </a:r>
            <a:r>
              <a:rPr dirty="0"/>
              <a:t> </a:t>
            </a:r>
            <a:r>
              <a:rPr dirty="0" err="1"/>
              <a:t>aos</a:t>
            </a:r>
            <a:r>
              <a:rPr dirty="0"/>
              <a:t> </a:t>
            </a:r>
            <a:r>
              <a:rPr dirty="0" err="1"/>
              <a:t>impactos</a:t>
            </a:r>
            <a:r>
              <a:rPr dirty="0"/>
              <a:t> dos </a:t>
            </a:r>
            <a:r>
              <a:rPr dirty="0" err="1"/>
              <a:t>desastres</a:t>
            </a:r>
            <a:r>
              <a:rPr dirty="0"/>
              <a:t> </a:t>
            </a:r>
            <a:r>
              <a:rPr dirty="0" err="1"/>
              <a:t>climáticos</a:t>
            </a:r>
            <a:r>
              <a:rPr dirty="0"/>
              <a:t>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torna</a:t>
            </a:r>
            <a:r>
              <a:rPr dirty="0"/>
              <a:t> as meninas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vulneráveis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casamento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. </a:t>
            </a:r>
            <a:r>
              <a:rPr dirty="0" err="1"/>
              <a:t>Isto</a:t>
            </a:r>
            <a:r>
              <a:rPr dirty="0"/>
              <a:t> </a:t>
            </a:r>
            <a:r>
              <a:rPr dirty="0" err="1"/>
              <a:t>geralmente</a:t>
            </a:r>
            <a:r>
              <a:rPr dirty="0"/>
              <a:t> </a:t>
            </a:r>
            <a:r>
              <a:rPr dirty="0" err="1"/>
              <a:t>acontece</a:t>
            </a:r>
            <a:r>
              <a:rPr dirty="0"/>
              <a:t> </a:t>
            </a:r>
            <a:r>
              <a:rPr dirty="0" err="1"/>
              <a:t>porque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pais</a:t>
            </a:r>
            <a:r>
              <a:rPr dirty="0"/>
              <a:t> </a:t>
            </a:r>
            <a:r>
              <a:rPr dirty="0" err="1"/>
              <a:t>acham</a:t>
            </a:r>
            <a:r>
              <a:rPr dirty="0"/>
              <a:t> que as </a:t>
            </a:r>
            <a:r>
              <a:rPr dirty="0" err="1"/>
              <a:t>suas</a:t>
            </a:r>
            <a:r>
              <a:rPr dirty="0"/>
              <a:t> </a:t>
            </a:r>
            <a:r>
              <a:rPr dirty="0" err="1"/>
              <a:t>filhas</a:t>
            </a:r>
            <a:r>
              <a:rPr dirty="0"/>
              <a:t> </a:t>
            </a:r>
            <a:r>
              <a:rPr dirty="0" err="1"/>
              <a:t>ficarão</a:t>
            </a:r>
            <a:r>
              <a:rPr dirty="0"/>
              <a:t> </a:t>
            </a:r>
            <a:r>
              <a:rPr dirty="0" err="1"/>
              <a:t>protegidas</a:t>
            </a:r>
            <a:r>
              <a:rPr dirty="0"/>
              <a:t> da </a:t>
            </a:r>
            <a:r>
              <a:rPr dirty="0" err="1"/>
              <a:t>violência</a:t>
            </a:r>
            <a:r>
              <a:rPr dirty="0"/>
              <a:t> se </a:t>
            </a:r>
            <a:r>
              <a:rPr dirty="0" err="1"/>
              <a:t>forem</a:t>
            </a:r>
            <a:r>
              <a:rPr dirty="0"/>
              <a:t> </a:t>
            </a:r>
            <a:r>
              <a:rPr dirty="0" err="1"/>
              <a:t>casadas</a:t>
            </a:r>
            <a:r>
              <a:rPr dirty="0"/>
              <a:t>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Symbol" pitchFamily="2" charset="2"/>
              <a:buChar char="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/>
              <a:t>Leis e </a:t>
            </a:r>
            <a:r>
              <a:rPr dirty="0" err="1"/>
              <a:t>sistemas</a:t>
            </a:r>
            <a:r>
              <a:rPr dirty="0"/>
              <a:t> </a:t>
            </a:r>
            <a:r>
              <a:rPr dirty="0" err="1"/>
              <a:t>governamentais</a:t>
            </a:r>
            <a:r>
              <a:rPr dirty="0"/>
              <a:t> </a:t>
            </a:r>
            <a:r>
              <a:rPr dirty="0" err="1"/>
              <a:t>fracos</a:t>
            </a:r>
            <a:r>
              <a:rPr dirty="0"/>
              <a:t>: </a:t>
            </a:r>
            <a:r>
              <a:rPr dirty="0" err="1"/>
              <a:t>mesmo</a:t>
            </a:r>
            <a:r>
              <a:rPr dirty="0"/>
              <a:t> que a lei </a:t>
            </a:r>
            <a:r>
              <a:rPr dirty="0" err="1"/>
              <a:t>estabeleça</a:t>
            </a:r>
            <a:r>
              <a:rPr dirty="0"/>
              <a:t> que a </a:t>
            </a:r>
            <a:r>
              <a:rPr dirty="0" err="1"/>
              <a:t>idade</a:t>
            </a:r>
            <a:r>
              <a:rPr dirty="0"/>
              <a:t> legal d</a:t>
            </a:r>
            <a:r>
              <a:rPr lang="pt-PT" dirty="0"/>
              <a:t>e</a:t>
            </a:r>
            <a:r>
              <a:rPr dirty="0"/>
              <a:t> </a:t>
            </a:r>
            <a:r>
              <a:rPr dirty="0" err="1"/>
              <a:t>casamento</a:t>
            </a:r>
            <a:r>
              <a:rPr dirty="0"/>
              <a:t> é de 18 </a:t>
            </a:r>
            <a:r>
              <a:rPr dirty="0" err="1"/>
              <a:t>anos</a:t>
            </a:r>
            <a:r>
              <a:rPr dirty="0"/>
              <a:t>,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exceções</a:t>
            </a:r>
            <a:r>
              <a:rPr dirty="0"/>
              <a:t>,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governos</a:t>
            </a:r>
            <a:r>
              <a:rPr dirty="0"/>
              <a:t> </a:t>
            </a:r>
            <a:r>
              <a:rPr dirty="0" err="1"/>
              <a:t>têm</a:t>
            </a:r>
            <a:r>
              <a:rPr dirty="0"/>
              <a:t> de </a:t>
            </a:r>
            <a:r>
              <a:rPr dirty="0" err="1"/>
              <a:t>gastar</a:t>
            </a:r>
            <a:r>
              <a:rPr dirty="0"/>
              <a:t> </a:t>
            </a:r>
            <a:r>
              <a:rPr dirty="0" err="1"/>
              <a:t>dinheiro</a:t>
            </a:r>
            <a:r>
              <a:rPr dirty="0"/>
              <a:t> para </a:t>
            </a:r>
            <a:r>
              <a:rPr dirty="0" err="1"/>
              <a:t>garantir</a:t>
            </a:r>
            <a:r>
              <a:rPr lang="pt-PT" dirty="0"/>
              <a:t>em</a:t>
            </a:r>
            <a:r>
              <a:rPr dirty="0"/>
              <a:t> que a lei é </a:t>
            </a:r>
            <a:r>
              <a:rPr dirty="0" err="1"/>
              <a:t>aplicada</a:t>
            </a:r>
            <a:r>
              <a:rPr dirty="0"/>
              <a:t>.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devem</a:t>
            </a:r>
            <a:r>
              <a:rPr dirty="0"/>
              <a:t> </a:t>
            </a:r>
            <a:r>
              <a:rPr dirty="0" err="1"/>
              <a:t>fornecer</a:t>
            </a:r>
            <a:r>
              <a:rPr dirty="0"/>
              <a:t> </a:t>
            </a:r>
            <a:r>
              <a:rPr dirty="0" err="1"/>
              <a:t>serviços</a:t>
            </a:r>
            <a:r>
              <a:rPr dirty="0"/>
              <a:t> que </a:t>
            </a:r>
            <a:r>
              <a:rPr dirty="0" err="1"/>
              <a:t>impeçam</a:t>
            </a:r>
            <a:r>
              <a:rPr dirty="0"/>
              <a:t> as meninas de se </a:t>
            </a:r>
            <a:r>
              <a:rPr dirty="0" err="1"/>
              <a:t>casarem</a:t>
            </a:r>
            <a:r>
              <a:rPr dirty="0"/>
              <a:t>, tais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proteção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acesso</a:t>
            </a:r>
            <a:r>
              <a:rPr dirty="0"/>
              <a:t> a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educação</a:t>
            </a:r>
            <a:r>
              <a:rPr dirty="0"/>
              <a:t> </a:t>
            </a:r>
            <a:r>
              <a:rPr dirty="0" err="1"/>
              <a:t>segura</a:t>
            </a:r>
            <a:r>
              <a:rPr dirty="0"/>
              <a:t> e </a:t>
            </a:r>
            <a:r>
              <a:rPr dirty="0" err="1"/>
              <a:t>gratuita</a:t>
            </a:r>
            <a:r>
              <a:rPr dirty="0"/>
              <a:t> para que as meninas </a:t>
            </a:r>
            <a:r>
              <a:rPr dirty="0" err="1"/>
              <a:t>possam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à </a:t>
            </a:r>
            <a:r>
              <a:rPr dirty="0" err="1"/>
              <a:t>escola</a:t>
            </a:r>
            <a:r>
              <a:rPr dirty="0"/>
              <a:t>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4802257C-6190-BA0D-DD8B-307C5DC7C9AB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" name="Picture 2" descr="A white earth in space&#10;&#10;Description automatically generated">
            <a:extLst>
              <a:ext uri="{FF2B5EF4-FFF2-40B4-BE49-F238E27FC236}">
                <a16:creationId xmlns:a16="http://schemas.microsoft.com/office/drawing/2014/main" id="{5673B6FF-2DF9-531A-9900-CBB20EECE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0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71605"/>
            <a:ext cx="18304625" cy="5753100"/>
            <a:chOff x="0" y="0"/>
            <a:chExt cx="1321562" cy="225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72958" y="2836931"/>
            <a:ext cx="16611600" cy="40224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defRPr sz="1150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QUAIS SÃO OS IMPACTOS DO CASAMENTO INFANTIL?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DD940C48-A7D3-248E-A00E-2C8DC14D5018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 descr="A white earth in space&#10;&#10;Description automatically generated">
            <a:extLst>
              <a:ext uri="{FF2B5EF4-FFF2-40B4-BE49-F238E27FC236}">
                <a16:creationId xmlns:a16="http://schemas.microsoft.com/office/drawing/2014/main" id="{A60AC608-9F5E-B242-65EA-5FAD1FBFE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68400" y="0"/>
            <a:ext cx="4419600" cy="5448300"/>
            <a:chOff x="0" y="0"/>
            <a:chExt cx="1321562" cy="225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33400" y="576914"/>
            <a:ext cx="11383758" cy="194925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7560"/>
              </a:lnSpc>
              <a:defRPr sz="7200">
                <a:solidFill>
                  <a:srgbClr val="D22D35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QUAIS SÃO OS IMPACTOS DO CASAMENTO INFANTIL?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400" y="2739052"/>
            <a:ext cx="12293184" cy="4928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Symbol" pitchFamily="2" charset="2"/>
              <a:buChar char="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sz="2600" dirty="0"/>
              <a:t>O </a:t>
            </a:r>
            <a:r>
              <a:rPr sz="2600" dirty="0" err="1"/>
              <a:t>casamento</a:t>
            </a:r>
            <a:r>
              <a:rPr sz="2600" dirty="0"/>
              <a:t> </a:t>
            </a:r>
            <a:r>
              <a:rPr sz="2600" dirty="0" err="1"/>
              <a:t>infantil</a:t>
            </a:r>
            <a:r>
              <a:rPr sz="2600" dirty="0"/>
              <a:t> </a:t>
            </a:r>
            <a:r>
              <a:rPr sz="2600" dirty="0" err="1"/>
              <a:t>nega</a:t>
            </a:r>
            <a:r>
              <a:rPr sz="2600" dirty="0"/>
              <a:t> </a:t>
            </a:r>
            <a:r>
              <a:rPr sz="2600" dirty="0" err="1"/>
              <a:t>às</a:t>
            </a:r>
            <a:r>
              <a:rPr sz="2600" dirty="0"/>
              <a:t> meninas </a:t>
            </a:r>
            <a:r>
              <a:rPr sz="2600" dirty="0" err="1"/>
              <a:t>muitos</a:t>
            </a:r>
            <a:r>
              <a:rPr sz="2600" dirty="0"/>
              <a:t> dos </a:t>
            </a:r>
            <a:r>
              <a:rPr sz="2600" dirty="0" err="1"/>
              <a:t>seus</a:t>
            </a:r>
            <a:r>
              <a:rPr sz="2600" dirty="0"/>
              <a:t> </a:t>
            </a:r>
            <a:r>
              <a:rPr sz="2600" dirty="0" err="1"/>
              <a:t>direitos</a:t>
            </a:r>
            <a:r>
              <a:rPr sz="2600" dirty="0"/>
              <a:t> </a:t>
            </a:r>
            <a:r>
              <a:rPr sz="2600" dirty="0" err="1"/>
              <a:t>humanos</a:t>
            </a:r>
            <a:r>
              <a:rPr sz="2600" dirty="0"/>
              <a:t> </a:t>
            </a:r>
            <a:r>
              <a:rPr sz="2600" dirty="0" err="1"/>
              <a:t>básicos</a:t>
            </a:r>
            <a:r>
              <a:rPr sz="2600" dirty="0"/>
              <a:t> e </a:t>
            </a:r>
            <a:r>
              <a:rPr sz="2600" dirty="0" err="1"/>
              <a:t>coloca</a:t>
            </a:r>
            <a:r>
              <a:rPr sz="2600" dirty="0"/>
              <a:t> </a:t>
            </a:r>
            <a:r>
              <a:rPr sz="2600" dirty="0" err="1"/>
              <a:t>em</a:t>
            </a:r>
            <a:r>
              <a:rPr sz="2600" dirty="0"/>
              <a:t> </a:t>
            </a:r>
            <a:r>
              <a:rPr sz="2600" dirty="0" err="1"/>
              <a:t>risco</a:t>
            </a:r>
            <a:r>
              <a:rPr sz="2600" dirty="0"/>
              <a:t> a </a:t>
            </a:r>
            <a:r>
              <a:rPr sz="2600" dirty="0" err="1"/>
              <a:t>sua</a:t>
            </a:r>
            <a:r>
              <a:rPr sz="2600" dirty="0"/>
              <a:t> </a:t>
            </a:r>
            <a:r>
              <a:rPr sz="2600" dirty="0" err="1"/>
              <a:t>saúde</a:t>
            </a:r>
            <a:r>
              <a:rPr sz="2600" dirty="0"/>
              <a:t>, </a:t>
            </a:r>
            <a:r>
              <a:rPr sz="2600" dirty="0" err="1"/>
              <a:t>educação</a:t>
            </a:r>
            <a:r>
              <a:rPr sz="2600" dirty="0"/>
              <a:t> e </a:t>
            </a:r>
            <a:r>
              <a:rPr sz="2600" dirty="0" err="1"/>
              <a:t>bem-estar</a:t>
            </a:r>
            <a:r>
              <a:rPr sz="2600" dirty="0"/>
              <a:t>. </a:t>
            </a:r>
            <a:endParaRPr lang="en-GB" sz="26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Symbol" pitchFamily="2" charset="2"/>
              <a:buChar char="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sz="2600" dirty="0"/>
              <a:t>Se as meninas que </a:t>
            </a:r>
            <a:r>
              <a:rPr sz="2600" dirty="0" err="1"/>
              <a:t>estão</a:t>
            </a:r>
            <a:r>
              <a:rPr sz="2600" dirty="0"/>
              <a:t> </a:t>
            </a:r>
            <a:r>
              <a:rPr sz="2600" dirty="0" err="1"/>
              <a:t>casadas</a:t>
            </a:r>
            <a:r>
              <a:rPr sz="2600" dirty="0"/>
              <a:t> </a:t>
            </a:r>
            <a:r>
              <a:rPr sz="2600" dirty="0" err="1"/>
              <a:t>costumavam</a:t>
            </a:r>
            <a:r>
              <a:rPr sz="2600" dirty="0"/>
              <a:t> </a:t>
            </a:r>
            <a:r>
              <a:rPr sz="2600" dirty="0" err="1"/>
              <a:t>ir</a:t>
            </a:r>
            <a:r>
              <a:rPr sz="2600" dirty="0"/>
              <a:t> à </a:t>
            </a:r>
            <a:r>
              <a:rPr sz="2600" dirty="0" err="1"/>
              <a:t>escola</a:t>
            </a:r>
            <a:r>
              <a:rPr sz="2600" dirty="0"/>
              <a:t>, o </a:t>
            </a:r>
            <a:r>
              <a:rPr sz="2600" dirty="0" err="1"/>
              <a:t>casamento</a:t>
            </a:r>
            <a:r>
              <a:rPr sz="2600" dirty="0"/>
              <a:t> </a:t>
            </a:r>
            <a:r>
              <a:rPr sz="2600" dirty="0" err="1"/>
              <a:t>infantil</a:t>
            </a:r>
            <a:r>
              <a:rPr sz="2600" dirty="0"/>
              <a:t> </a:t>
            </a:r>
            <a:r>
              <a:rPr sz="2600" dirty="0" err="1"/>
              <a:t>geralmente</a:t>
            </a:r>
            <a:r>
              <a:rPr sz="2600" dirty="0"/>
              <a:t> </a:t>
            </a:r>
            <a:r>
              <a:rPr sz="2600" dirty="0" err="1"/>
              <a:t>acaba</a:t>
            </a:r>
            <a:r>
              <a:rPr sz="2600" dirty="0"/>
              <a:t> com a </a:t>
            </a:r>
            <a:r>
              <a:rPr sz="2600" dirty="0" err="1"/>
              <a:t>sua</a:t>
            </a:r>
            <a:r>
              <a:rPr sz="2600" dirty="0"/>
              <a:t> </a:t>
            </a:r>
            <a:r>
              <a:rPr sz="2600" dirty="0" err="1"/>
              <a:t>escolaridade</a:t>
            </a:r>
            <a:r>
              <a:rPr sz="2600" dirty="0"/>
              <a:t> formal. </a:t>
            </a:r>
            <a:r>
              <a:rPr sz="2600" dirty="0" err="1"/>
              <a:t>Não</a:t>
            </a:r>
            <a:r>
              <a:rPr sz="2600" dirty="0"/>
              <a:t> </a:t>
            </a:r>
            <a:r>
              <a:rPr sz="2600" dirty="0" err="1"/>
              <a:t>ir</a:t>
            </a:r>
            <a:r>
              <a:rPr sz="2600" dirty="0"/>
              <a:t> à </a:t>
            </a:r>
            <a:r>
              <a:rPr sz="2600" dirty="0" err="1"/>
              <a:t>escola</a:t>
            </a:r>
            <a:r>
              <a:rPr sz="2600" dirty="0"/>
              <a:t> </a:t>
            </a:r>
            <a:r>
              <a:rPr sz="2600" dirty="0" err="1"/>
              <a:t>limita</a:t>
            </a:r>
            <a:r>
              <a:rPr sz="2600" dirty="0"/>
              <a:t> a </a:t>
            </a:r>
            <a:r>
              <a:rPr sz="2600" dirty="0" err="1"/>
              <a:t>capacidade</a:t>
            </a:r>
            <a:r>
              <a:rPr sz="2600" dirty="0"/>
              <a:t> de as meninas </a:t>
            </a:r>
            <a:r>
              <a:rPr sz="2600" dirty="0" err="1"/>
              <a:t>entenderem</a:t>
            </a:r>
            <a:r>
              <a:rPr sz="2600" dirty="0"/>
              <a:t> </a:t>
            </a:r>
            <a:r>
              <a:rPr sz="2600" dirty="0" err="1"/>
              <a:t>os</a:t>
            </a:r>
            <a:r>
              <a:rPr sz="2600" dirty="0"/>
              <a:t> </a:t>
            </a:r>
            <a:r>
              <a:rPr sz="2600" dirty="0" err="1"/>
              <a:t>seus</a:t>
            </a:r>
            <a:r>
              <a:rPr sz="2600" dirty="0"/>
              <a:t> </a:t>
            </a:r>
            <a:r>
              <a:rPr sz="2600" dirty="0" err="1"/>
              <a:t>direitos</a:t>
            </a:r>
            <a:r>
              <a:rPr sz="2600" dirty="0"/>
              <a:t> </a:t>
            </a:r>
            <a:r>
              <a:rPr sz="2600" dirty="0" err="1"/>
              <a:t>ou</a:t>
            </a:r>
            <a:r>
              <a:rPr sz="2600" dirty="0"/>
              <a:t> </a:t>
            </a:r>
            <a:r>
              <a:rPr sz="2600" dirty="0" err="1"/>
              <a:t>aprenderem</a:t>
            </a:r>
            <a:r>
              <a:rPr sz="2600" dirty="0"/>
              <a:t> </a:t>
            </a:r>
            <a:r>
              <a:rPr sz="2600" dirty="0" err="1"/>
              <a:t>sobre</a:t>
            </a:r>
            <a:r>
              <a:rPr sz="2600" dirty="0"/>
              <a:t> as leis e impede o </a:t>
            </a:r>
            <a:r>
              <a:rPr sz="2600" dirty="0" err="1"/>
              <a:t>desenvolvimento</a:t>
            </a:r>
            <a:r>
              <a:rPr sz="2600" dirty="0"/>
              <a:t> da </a:t>
            </a:r>
            <a:r>
              <a:rPr sz="2600" dirty="0" err="1"/>
              <a:t>sua</a:t>
            </a:r>
            <a:r>
              <a:rPr sz="2600" dirty="0"/>
              <a:t> </a:t>
            </a:r>
            <a:r>
              <a:rPr sz="2600" dirty="0" err="1"/>
              <a:t>aprendizagem</a:t>
            </a:r>
            <a:r>
              <a:rPr sz="2600" dirty="0"/>
              <a:t> e </a:t>
            </a:r>
            <a:r>
              <a:rPr sz="2600" dirty="0" err="1"/>
              <a:t>capacidades</a:t>
            </a:r>
            <a:r>
              <a:rPr sz="2600" dirty="0"/>
              <a:t>.</a:t>
            </a:r>
            <a:endParaRPr lang="en-GB" sz="26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Symbol" pitchFamily="2" charset="2"/>
              <a:buChar char="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sz="2600" dirty="0" err="1"/>
              <a:t>Quando</a:t>
            </a:r>
            <a:r>
              <a:rPr sz="2600" dirty="0"/>
              <a:t> </a:t>
            </a:r>
            <a:r>
              <a:rPr sz="2600" dirty="0" err="1"/>
              <a:t>uma</a:t>
            </a:r>
            <a:r>
              <a:rPr sz="2600" dirty="0"/>
              <a:t> menina se casa, </a:t>
            </a:r>
            <a:r>
              <a:rPr sz="2600" dirty="0" err="1"/>
              <a:t>ela</a:t>
            </a:r>
            <a:r>
              <a:rPr sz="2600" dirty="0"/>
              <a:t> </a:t>
            </a:r>
            <a:r>
              <a:rPr sz="2600" dirty="0" err="1"/>
              <a:t>acaba</a:t>
            </a:r>
            <a:r>
              <a:rPr sz="2600" dirty="0"/>
              <a:t> </a:t>
            </a:r>
            <a:r>
              <a:rPr sz="2600" dirty="0" err="1"/>
              <a:t>por</a:t>
            </a:r>
            <a:r>
              <a:rPr sz="2600" dirty="0"/>
              <a:t> </a:t>
            </a:r>
            <a:r>
              <a:rPr sz="2600" dirty="0" err="1"/>
              <a:t>ter</a:t>
            </a:r>
            <a:r>
              <a:rPr lang="pt-PT" sz="2600" dirty="0"/>
              <a:t> de fazer</a:t>
            </a:r>
            <a:r>
              <a:rPr sz="2600" dirty="0"/>
              <a:t>, </a:t>
            </a:r>
            <a:r>
              <a:rPr sz="2600" dirty="0" err="1"/>
              <a:t>normalmente</a:t>
            </a:r>
            <a:r>
              <a:rPr sz="2600" dirty="0"/>
              <a:t>, </a:t>
            </a:r>
            <a:r>
              <a:rPr sz="2600" dirty="0" err="1"/>
              <a:t>muitas</a:t>
            </a:r>
            <a:r>
              <a:rPr sz="2600" dirty="0"/>
              <a:t> horas de </a:t>
            </a:r>
            <a:r>
              <a:rPr sz="2600" dirty="0" err="1"/>
              <a:t>tarefas</a:t>
            </a:r>
            <a:r>
              <a:rPr sz="2600" dirty="0"/>
              <a:t> </a:t>
            </a:r>
            <a:r>
              <a:rPr sz="2600" dirty="0" err="1"/>
              <a:t>domésticas</a:t>
            </a:r>
            <a:r>
              <a:rPr sz="2600" dirty="0"/>
              <a:t> para o </a:t>
            </a:r>
            <a:r>
              <a:rPr sz="2600" dirty="0" err="1"/>
              <a:t>marido</a:t>
            </a:r>
            <a:r>
              <a:rPr sz="2600" dirty="0"/>
              <a:t> e para a </a:t>
            </a:r>
            <a:r>
              <a:rPr sz="2600" dirty="0" err="1"/>
              <a:t>sua</a:t>
            </a:r>
            <a:r>
              <a:rPr sz="2600" dirty="0"/>
              <a:t> </a:t>
            </a:r>
            <a:r>
              <a:rPr sz="2600" dirty="0" err="1"/>
              <a:t>família</a:t>
            </a:r>
            <a:r>
              <a:rPr sz="2600" dirty="0"/>
              <a:t>. </a:t>
            </a:r>
            <a:r>
              <a:rPr sz="2600" dirty="0" err="1"/>
              <a:t>Isto</a:t>
            </a:r>
            <a:r>
              <a:rPr sz="2600" dirty="0"/>
              <a:t> </a:t>
            </a:r>
            <a:r>
              <a:rPr sz="2600" dirty="0" err="1"/>
              <a:t>significa</a:t>
            </a:r>
            <a:r>
              <a:rPr sz="2600" dirty="0"/>
              <a:t> que o </a:t>
            </a:r>
            <a:r>
              <a:rPr sz="2600" dirty="0" err="1"/>
              <a:t>casamento</a:t>
            </a:r>
            <a:r>
              <a:rPr sz="2600" dirty="0"/>
              <a:t> </a:t>
            </a:r>
            <a:r>
              <a:rPr sz="2600" dirty="0" err="1"/>
              <a:t>infantil</a:t>
            </a:r>
            <a:r>
              <a:rPr sz="2600" dirty="0"/>
              <a:t> </a:t>
            </a:r>
            <a:r>
              <a:rPr sz="2600" dirty="0" err="1"/>
              <a:t>força</a:t>
            </a:r>
            <a:r>
              <a:rPr sz="2600" dirty="0"/>
              <a:t> </a:t>
            </a:r>
            <a:r>
              <a:rPr sz="2600" dirty="0" err="1"/>
              <a:t>muitas</a:t>
            </a:r>
            <a:r>
              <a:rPr sz="2600" dirty="0"/>
              <a:t> meninas a </a:t>
            </a:r>
            <a:r>
              <a:rPr sz="2600" dirty="0" err="1"/>
              <a:t>tornarem</a:t>
            </a:r>
            <a:r>
              <a:rPr sz="2600" dirty="0"/>
              <a:t>-se </a:t>
            </a:r>
            <a:r>
              <a:rPr sz="2600" dirty="0" err="1"/>
              <a:t>trabalhadoras</a:t>
            </a:r>
            <a:r>
              <a:rPr sz="2600" dirty="0"/>
              <a:t> </a:t>
            </a:r>
            <a:r>
              <a:rPr sz="2600" dirty="0" err="1"/>
              <a:t>infantis</a:t>
            </a:r>
            <a:r>
              <a:rPr sz="2600" dirty="0"/>
              <a:t>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45000"/>
              <a:tabLst>
                <a:tab pos="457200" algn="l"/>
              </a:tabLst>
            </a:pP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hild with a backpack  Description automatically generated">
            <a:extLst>
              <a:ext uri="{FF2B5EF4-FFF2-40B4-BE49-F238E27FC236}">
                <a16:creationId xmlns:a16="http://schemas.microsoft.com/office/drawing/2014/main" id="{627AE2C7-8C0E-2A60-9CE1-72BC017B4F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7"/>
          <a:stretch/>
        </p:blipFill>
        <p:spPr>
          <a:xfrm>
            <a:off x="13579686" y="190500"/>
            <a:ext cx="4479714" cy="65724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E2CC13-5A80-FDB6-1ACC-42E7494735DB}"/>
              </a:ext>
            </a:extLst>
          </p:cNvPr>
          <p:cNvSpPr txBox="1"/>
          <p:nvPr/>
        </p:nvSpPr>
        <p:spPr>
          <a:xfrm>
            <a:off x="381000" y="7098842"/>
            <a:ext cx="14859000" cy="145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Symbol" pitchFamily="2" charset="2"/>
              <a:buChar char="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sz="2600" dirty="0"/>
              <a:t>Nas </a:t>
            </a:r>
            <a:r>
              <a:rPr sz="2600" dirty="0" err="1"/>
              <a:t>sociedades</a:t>
            </a:r>
            <a:r>
              <a:rPr sz="2600" dirty="0"/>
              <a:t> </a:t>
            </a:r>
            <a:r>
              <a:rPr sz="2600" dirty="0" err="1"/>
              <a:t>onde</a:t>
            </a:r>
            <a:r>
              <a:rPr sz="2600" dirty="0"/>
              <a:t> </a:t>
            </a:r>
            <a:r>
              <a:rPr sz="2600" dirty="0" err="1"/>
              <a:t>existe</a:t>
            </a:r>
            <a:r>
              <a:rPr sz="2600" dirty="0"/>
              <a:t> o </a:t>
            </a:r>
            <a:r>
              <a:rPr sz="2600" dirty="0" err="1"/>
              <a:t>casamento</a:t>
            </a:r>
            <a:r>
              <a:rPr sz="2600" dirty="0"/>
              <a:t> </a:t>
            </a:r>
            <a:r>
              <a:rPr sz="2600" dirty="0" err="1"/>
              <a:t>infantil</a:t>
            </a:r>
            <a:r>
              <a:rPr sz="2600" dirty="0"/>
              <a:t>, é </a:t>
            </a:r>
            <a:r>
              <a:rPr sz="2600" dirty="0" err="1"/>
              <a:t>mais</a:t>
            </a:r>
            <a:r>
              <a:rPr sz="2600" dirty="0"/>
              <a:t> </a:t>
            </a:r>
            <a:r>
              <a:rPr sz="2600" dirty="0" err="1"/>
              <a:t>provável</a:t>
            </a:r>
            <a:r>
              <a:rPr sz="2600" dirty="0"/>
              <a:t> que a </a:t>
            </a:r>
            <a:r>
              <a:rPr sz="2600" dirty="0" err="1"/>
              <a:t>violência</a:t>
            </a:r>
            <a:r>
              <a:rPr sz="2600" dirty="0"/>
              <a:t> </a:t>
            </a:r>
            <a:r>
              <a:rPr sz="2600" dirty="0" err="1"/>
              <a:t>física</a:t>
            </a:r>
            <a:r>
              <a:rPr sz="2600" dirty="0"/>
              <a:t> contra </a:t>
            </a:r>
            <a:r>
              <a:rPr sz="2600" dirty="0" err="1"/>
              <a:t>mulheres</a:t>
            </a:r>
            <a:r>
              <a:rPr sz="2600" dirty="0"/>
              <a:t> e meninas </a:t>
            </a:r>
            <a:r>
              <a:rPr sz="2600" dirty="0" err="1"/>
              <a:t>seja</a:t>
            </a:r>
            <a:r>
              <a:rPr sz="2600" dirty="0"/>
              <a:t> </a:t>
            </a:r>
            <a:r>
              <a:rPr sz="2600" dirty="0" err="1"/>
              <a:t>feita</a:t>
            </a:r>
            <a:r>
              <a:rPr sz="2600" dirty="0"/>
              <a:t> </a:t>
            </a:r>
            <a:r>
              <a:rPr sz="2600" dirty="0" err="1"/>
              <a:t>pelos</a:t>
            </a:r>
            <a:r>
              <a:rPr sz="2600" dirty="0"/>
              <a:t> </a:t>
            </a:r>
            <a:r>
              <a:rPr sz="2600" dirty="0" err="1"/>
              <a:t>seus</a:t>
            </a:r>
            <a:r>
              <a:rPr sz="2600" dirty="0"/>
              <a:t> </a:t>
            </a:r>
            <a:r>
              <a:rPr sz="2600" dirty="0" err="1"/>
              <a:t>maridos</a:t>
            </a:r>
            <a:r>
              <a:rPr sz="2600" dirty="0"/>
              <a:t>. </a:t>
            </a:r>
            <a:r>
              <a:rPr sz="2600" dirty="0" err="1"/>
              <a:t>Isso</a:t>
            </a:r>
            <a:r>
              <a:rPr sz="2600" dirty="0"/>
              <a:t> </a:t>
            </a:r>
            <a:r>
              <a:rPr sz="2600" dirty="0" err="1"/>
              <a:t>deve</a:t>
            </a:r>
            <a:r>
              <a:rPr sz="2600" dirty="0"/>
              <a:t>-se à </a:t>
            </a:r>
            <a:r>
              <a:rPr sz="2600" dirty="0" err="1"/>
              <a:t>dinâmica</a:t>
            </a:r>
            <a:r>
              <a:rPr sz="2600" dirty="0"/>
              <a:t> de </a:t>
            </a:r>
            <a:r>
              <a:rPr sz="2600" dirty="0" err="1"/>
              <a:t>poder</a:t>
            </a:r>
            <a:r>
              <a:rPr sz="2600" dirty="0"/>
              <a:t> entre </a:t>
            </a:r>
            <a:r>
              <a:rPr sz="2600" dirty="0" err="1"/>
              <a:t>uma</a:t>
            </a:r>
            <a:r>
              <a:rPr sz="2600" dirty="0"/>
              <a:t> menina e um </a:t>
            </a:r>
            <a:r>
              <a:rPr sz="2600" dirty="0" err="1"/>
              <a:t>marido</a:t>
            </a:r>
            <a:r>
              <a:rPr sz="2600" dirty="0"/>
              <a:t> que é </a:t>
            </a:r>
            <a:r>
              <a:rPr sz="2600" dirty="0" err="1"/>
              <a:t>geralmente</a:t>
            </a:r>
            <a:r>
              <a:rPr sz="2600" dirty="0"/>
              <a:t> um </a:t>
            </a:r>
            <a:r>
              <a:rPr sz="2600" dirty="0" err="1"/>
              <a:t>adulto</a:t>
            </a:r>
            <a:r>
              <a:rPr sz="2600" dirty="0"/>
              <a:t> e, </a:t>
            </a:r>
            <a:r>
              <a:rPr sz="2600" dirty="0" err="1"/>
              <a:t>provavelmente</a:t>
            </a:r>
            <a:r>
              <a:rPr sz="2600" dirty="0"/>
              <a:t>, </a:t>
            </a:r>
            <a:r>
              <a:rPr sz="2600" dirty="0" err="1"/>
              <a:t>muito</a:t>
            </a:r>
            <a:r>
              <a:rPr sz="2600" dirty="0"/>
              <a:t> </a:t>
            </a:r>
            <a:r>
              <a:rPr sz="2600" dirty="0" err="1"/>
              <a:t>mais</a:t>
            </a:r>
            <a:r>
              <a:rPr sz="2600" dirty="0"/>
              <a:t> </a:t>
            </a:r>
            <a:r>
              <a:rPr sz="2600" dirty="0" err="1"/>
              <a:t>velho</a:t>
            </a:r>
            <a:r>
              <a:rPr sz="2600" dirty="0"/>
              <a:t> do que </a:t>
            </a:r>
            <a:r>
              <a:rPr sz="2600" dirty="0" err="1"/>
              <a:t>ela</a:t>
            </a:r>
            <a:r>
              <a:rPr sz="2600" dirty="0"/>
              <a:t>.</a:t>
            </a:r>
            <a:endParaRPr lang="en-GB" sz="26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1A9DE7-3AB9-D460-FF52-C6C073BEC100}"/>
              </a:ext>
            </a:extLst>
          </p:cNvPr>
          <p:cNvGrpSpPr/>
          <p:nvPr/>
        </p:nvGrpSpPr>
        <p:grpSpPr>
          <a:xfrm>
            <a:off x="16306800" y="8018576"/>
            <a:ext cx="1383025" cy="587321"/>
            <a:chOff x="15316200" y="8018575"/>
            <a:chExt cx="2373625" cy="85872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ADA514E-0590-8DDD-E7B2-E697C15CD994}"/>
                </a:ext>
              </a:extLst>
            </p:cNvPr>
            <p:cNvSpPr/>
            <p:nvPr/>
          </p:nvSpPr>
          <p:spPr>
            <a:xfrm>
              <a:off x="15316200" y="8018575"/>
              <a:ext cx="2373625" cy="85872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71E25AB8-91DF-D162-E223-66A2B42C0ED2}"/>
                </a:ext>
              </a:extLst>
            </p:cNvPr>
            <p:cNvSpPr/>
            <p:nvPr/>
          </p:nvSpPr>
          <p:spPr>
            <a:xfrm>
              <a:off x="15741012" y="8210496"/>
              <a:ext cx="1524000" cy="47488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11">
            <a:extLst>
              <a:ext uri="{FF2B5EF4-FFF2-40B4-BE49-F238E27FC236}">
                <a16:creationId xmlns:a16="http://schemas.microsoft.com/office/drawing/2014/main" id="{8F20D14E-D2E6-3770-0CF0-850CEE6A34A5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" name="Picture 7" descr="A white earth in space&#10;&#10;Description automatically generated">
            <a:extLst>
              <a:ext uri="{FF2B5EF4-FFF2-40B4-BE49-F238E27FC236}">
                <a16:creationId xmlns:a16="http://schemas.microsoft.com/office/drawing/2014/main" id="{08983B1C-1BAD-9FCA-0466-A66E0E404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33400" y="576914"/>
            <a:ext cx="15011400" cy="194925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7560"/>
              </a:lnSpc>
              <a:defRPr sz="7200">
                <a:solidFill>
                  <a:srgbClr val="D22D35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QUAIS SÃO OS IMPACTOS DO CASAMENTO INFANTIL?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400" y="2797568"/>
            <a:ext cx="17251157" cy="514422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Symbol" pitchFamily="2" charset="2"/>
              <a:buChar char="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/>
              <a:t>O </a:t>
            </a:r>
            <a:r>
              <a:rPr dirty="0" err="1"/>
              <a:t>casamento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torna</a:t>
            </a:r>
            <a:r>
              <a:rPr dirty="0"/>
              <a:t> as meninas </a:t>
            </a:r>
            <a:r>
              <a:rPr dirty="0" err="1"/>
              <a:t>vulneráveis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abuso</a:t>
            </a:r>
            <a:r>
              <a:rPr dirty="0"/>
              <a:t> sexual e à </a:t>
            </a:r>
            <a:r>
              <a:rPr dirty="0" err="1"/>
              <a:t>violação</a:t>
            </a:r>
            <a:r>
              <a:rPr dirty="0"/>
              <a:t>. </a:t>
            </a:r>
            <a:r>
              <a:rPr dirty="0" err="1"/>
              <a:t>Normalmente</a:t>
            </a:r>
            <a:r>
              <a:rPr dirty="0"/>
              <a:t>,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casamentos</a:t>
            </a:r>
            <a:r>
              <a:rPr dirty="0"/>
              <a:t> </a:t>
            </a:r>
            <a:r>
              <a:rPr dirty="0" err="1"/>
              <a:t>infantis</a:t>
            </a:r>
            <a:r>
              <a:rPr dirty="0"/>
              <a:t> </a:t>
            </a:r>
            <a:r>
              <a:rPr dirty="0" err="1"/>
              <a:t>ocorrem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menina </a:t>
            </a:r>
            <a:r>
              <a:rPr dirty="0" err="1"/>
              <a:t>tem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idade</a:t>
            </a:r>
            <a:r>
              <a:rPr dirty="0"/>
              <a:t> inferior à </a:t>
            </a:r>
            <a:r>
              <a:rPr dirty="0" err="1"/>
              <a:t>idade</a:t>
            </a:r>
            <a:r>
              <a:rPr dirty="0"/>
              <a:t> legal de </a:t>
            </a:r>
            <a:r>
              <a:rPr dirty="0" err="1"/>
              <a:t>consentimento</a:t>
            </a:r>
            <a:r>
              <a:rPr dirty="0"/>
              <a:t> sexual, o que </a:t>
            </a:r>
            <a:r>
              <a:rPr dirty="0" err="1"/>
              <a:t>significa</a:t>
            </a:r>
            <a:r>
              <a:rPr dirty="0"/>
              <a:t> que </a:t>
            </a:r>
            <a:r>
              <a:rPr dirty="0" err="1"/>
              <a:t>quando</a:t>
            </a:r>
            <a:r>
              <a:rPr dirty="0"/>
              <a:t> um </a:t>
            </a:r>
            <a:r>
              <a:rPr dirty="0" err="1"/>
              <a:t>marido</a:t>
            </a:r>
            <a:r>
              <a:rPr dirty="0"/>
              <a:t> </a:t>
            </a:r>
            <a:r>
              <a:rPr dirty="0" err="1"/>
              <a:t>faz</a:t>
            </a:r>
            <a:r>
              <a:rPr dirty="0"/>
              <a:t> </a:t>
            </a:r>
            <a:r>
              <a:rPr dirty="0" err="1"/>
              <a:t>sexo</a:t>
            </a:r>
            <a:r>
              <a:rPr dirty="0"/>
              <a:t> com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esposa</a:t>
            </a:r>
            <a:r>
              <a:rPr dirty="0"/>
              <a:t> de </a:t>
            </a:r>
            <a:r>
              <a:rPr dirty="0" err="1"/>
              <a:t>idade</a:t>
            </a:r>
            <a:r>
              <a:rPr dirty="0"/>
              <a:t> inferior à legal, </a:t>
            </a:r>
            <a:r>
              <a:rPr dirty="0" err="1"/>
              <a:t>acontece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violação</a:t>
            </a:r>
            <a:r>
              <a:rPr dirty="0"/>
              <a:t>. No </a:t>
            </a:r>
            <a:r>
              <a:rPr dirty="0" err="1"/>
              <a:t>entanto</a:t>
            </a:r>
            <a:r>
              <a:rPr dirty="0"/>
              <a:t>, </a:t>
            </a:r>
            <a:r>
              <a:rPr dirty="0" err="1"/>
              <a:t>muito</a:t>
            </a:r>
            <a:r>
              <a:rPr dirty="0"/>
              <a:t> </a:t>
            </a:r>
            <a:r>
              <a:rPr dirty="0" err="1"/>
              <a:t>poucos</a:t>
            </a:r>
            <a:r>
              <a:rPr dirty="0"/>
              <a:t> </a:t>
            </a:r>
            <a:r>
              <a:rPr dirty="0" err="1"/>
              <a:t>países</a:t>
            </a:r>
            <a:r>
              <a:rPr dirty="0"/>
              <a:t> </a:t>
            </a:r>
            <a:r>
              <a:rPr dirty="0" err="1"/>
              <a:t>consideram</a:t>
            </a:r>
            <a:r>
              <a:rPr dirty="0"/>
              <a:t> </a:t>
            </a:r>
            <a:r>
              <a:rPr dirty="0" err="1"/>
              <a:t>ilegais</a:t>
            </a:r>
            <a:r>
              <a:rPr dirty="0"/>
              <a:t> as </a:t>
            </a:r>
            <a:r>
              <a:rPr dirty="0" err="1"/>
              <a:t>relações</a:t>
            </a:r>
            <a:r>
              <a:rPr dirty="0"/>
              <a:t> </a:t>
            </a:r>
            <a:r>
              <a:rPr dirty="0" err="1"/>
              <a:t>sexuais</a:t>
            </a:r>
            <a:r>
              <a:rPr dirty="0"/>
              <a:t> entre um </a:t>
            </a:r>
            <a:r>
              <a:rPr dirty="0" err="1"/>
              <a:t>homem</a:t>
            </a:r>
            <a:r>
              <a:rPr dirty="0"/>
              <a:t> </a:t>
            </a:r>
            <a:r>
              <a:rPr dirty="0" err="1"/>
              <a:t>adulto</a:t>
            </a:r>
            <a:r>
              <a:rPr dirty="0"/>
              <a:t> </a:t>
            </a:r>
            <a:r>
              <a:rPr dirty="0" err="1"/>
              <a:t>casado</a:t>
            </a:r>
            <a:r>
              <a:rPr dirty="0"/>
              <a:t> e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criança</a:t>
            </a:r>
            <a:r>
              <a:rPr dirty="0"/>
              <a:t>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Symbol" pitchFamily="2" charset="2"/>
              <a:buChar char="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menina </a:t>
            </a:r>
            <a:r>
              <a:rPr dirty="0" err="1"/>
              <a:t>casada</a:t>
            </a:r>
            <a:r>
              <a:rPr dirty="0"/>
              <a:t> </a:t>
            </a:r>
            <a:r>
              <a:rPr dirty="0" err="1"/>
              <a:t>engravida</a:t>
            </a:r>
            <a:r>
              <a:rPr dirty="0"/>
              <a:t>, 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saúde</a:t>
            </a:r>
            <a:r>
              <a:rPr dirty="0"/>
              <a:t> </a:t>
            </a:r>
            <a:r>
              <a:rPr dirty="0" err="1"/>
              <a:t>é</a:t>
            </a:r>
            <a:r>
              <a:rPr dirty="0"/>
              <a:t> </a:t>
            </a:r>
            <a:r>
              <a:rPr dirty="0" err="1"/>
              <a:t>posta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risco</a:t>
            </a:r>
            <a:r>
              <a:rPr dirty="0"/>
              <a:t>. O </a:t>
            </a:r>
            <a:r>
              <a:rPr dirty="0" err="1"/>
              <a:t>seu</a:t>
            </a:r>
            <a:r>
              <a:rPr dirty="0"/>
              <a:t> </a:t>
            </a:r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ainda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estar</a:t>
            </a:r>
            <a:r>
              <a:rPr dirty="0"/>
              <a:t> </a:t>
            </a:r>
            <a:r>
              <a:rPr dirty="0" err="1"/>
              <a:t>suficiente</a:t>
            </a:r>
            <a:r>
              <a:rPr dirty="0"/>
              <a:t> </a:t>
            </a:r>
            <a:r>
              <a:rPr dirty="0" err="1"/>
              <a:t>desenvolvido</a:t>
            </a:r>
            <a:r>
              <a:rPr dirty="0"/>
              <a:t> para lidar com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gravidez</a:t>
            </a:r>
            <a:r>
              <a:rPr dirty="0"/>
              <a:t>, </a:t>
            </a:r>
            <a:r>
              <a:rPr dirty="0" err="1"/>
              <a:t>criando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maior</a:t>
            </a:r>
            <a:r>
              <a:rPr dirty="0"/>
              <a:t> </a:t>
            </a:r>
            <a:r>
              <a:rPr dirty="0" err="1"/>
              <a:t>probabilidade</a:t>
            </a:r>
            <a:r>
              <a:rPr dirty="0"/>
              <a:t> de </a:t>
            </a:r>
            <a:r>
              <a:rPr dirty="0" err="1"/>
              <a:t>complicações</a:t>
            </a:r>
            <a:r>
              <a:rPr dirty="0"/>
              <a:t> de </a:t>
            </a:r>
            <a:r>
              <a:rPr dirty="0" err="1"/>
              <a:t>saúde</a:t>
            </a:r>
            <a:r>
              <a:rPr dirty="0"/>
              <a:t> e </a:t>
            </a:r>
            <a:r>
              <a:rPr dirty="0" err="1"/>
              <a:t>até</a:t>
            </a:r>
            <a:r>
              <a:rPr dirty="0"/>
              <a:t> </a:t>
            </a:r>
            <a:r>
              <a:rPr dirty="0" err="1"/>
              <a:t>mesmo</a:t>
            </a:r>
            <a:r>
              <a:rPr dirty="0"/>
              <a:t> de </a:t>
            </a:r>
            <a:r>
              <a:rPr dirty="0" err="1"/>
              <a:t>morte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resultado</a:t>
            </a:r>
            <a:r>
              <a:rPr dirty="0"/>
              <a:t> de um </a:t>
            </a:r>
            <a:r>
              <a:rPr dirty="0" err="1"/>
              <a:t>parto</a:t>
            </a:r>
            <a:r>
              <a:rPr dirty="0"/>
              <a:t> </a:t>
            </a:r>
            <a:r>
              <a:rPr dirty="0" err="1"/>
              <a:t>prematuro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de </a:t>
            </a:r>
            <a:r>
              <a:rPr dirty="0" err="1"/>
              <a:t>complicações</a:t>
            </a:r>
            <a:r>
              <a:rPr dirty="0"/>
              <a:t> </a:t>
            </a:r>
            <a:r>
              <a:rPr dirty="0" err="1"/>
              <a:t>relacionadas</a:t>
            </a:r>
            <a:r>
              <a:rPr dirty="0"/>
              <a:t> com o </a:t>
            </a:r>
            <a:r>
              <a:rPr dirty="0" err="1"/>
              <a:t>parto</a:t>
            </a:r>
            <a:r>
              <a:rPr dirty="0"/>
              <a:t>. O </a:t>
            </a:r>
            <a:r>
              <a:rPr dirty="0" err="1"/>
              <a:t>parto</a:t>
            </a:r>
            <a:r>
              <a:rPr dirty="0"/>
              <a:t> </a:t>
            </a:r>
            <a:r>
              <a:rPr dirty="0" err="1"/>
              <a:t>prematuro</a:t>
            </a:r>
            <a:r>
              <a:rPr dirty="0"/>
              <a:t>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coloca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risco</a:t>
            </a:r>
            <a:r>
              <a:rPr dirty="0"/>
              <a:t> a </a:t>
            </a:r>
            <a:r>
              <a:rPr dirty="0" err="1"/>
              <a:t>saúde</a:t>
            </a:r>
            <a:r>
              <a:rPr dirty="0"/>
              <a:t> e a </a:t>
            </a:r>
            <a:r>
              <a:rPr dirty="0" err="1"/>
              <a:t>sobrevivência</a:t>
            </a:r>
            <a:r>
              <a:rPr dirty="0"/>
              <a:t> do </a:t>
            </a:r>
            <a:r>
              <a:rPr dirty="0" err="1"/>
              <a:t>bebé</a:t>
            </a:r>
            <a:r>
              <a:rPr dirty="0"/>
              <a:t>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Symbol" pitchFamily="2" charset="2"/>
              <a:buChar char="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 err="1"/>
              <a:t>Quando</a:t>
            </a:r>
            <a:r>
              <a:rPr dirty="0"/>
              <a:t> as meninas </a:t>
            </a:r>
            <a:r>
              <a:rPr dirty="0" err="1"/>
              <a:t>estão</a:t>
            </a:r>
            <a:r>
              <a:rPr dirty="0"/>
              <a:t> </a:t>
            </a:r>
            <a:r>
              <a:rPr dirty="0" err="1"/>
              <a:t>casadas</a:t>
            </a:r>
            <a:r>
              <a:rPr dirty="0"/>
              <a:t> e </a:t>
            </a:r>
            <a:r>
              <a:rPr dirty="0" err="1"/>
              <a:t>lhes</a:t>
            </a:r>
            <a:r>
              <a:rPr dirty="0"/>
              <a:t> </a:t>
            </a:r>
            <a:r>
              <a:rPr dirty="0" err="1"/>
              <a:t>são</a:t>
            </a:r>
            <a:r>
              <a:rPr dirty="0"/>
              <a:t> </a:t>
            </a:r>
            <a:r>
              <a:rPr dirty="0" err="1"/>
              <a:t>negados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seus</a:t>
            </a:r>
            <a:r>
              <a:rPr dirty="0"/>
              <a:t> </a:t>
            </a:r>
            <a:r>
              <a:rPr dirty="0" err="1"/>
              <a:t>direitos</a:t>
            </a:r>
            <a:r>
              <a:rPr dirty="0"/>
              <a:t>, </a:t>
            </a:r>
            <a:r>
              <a:rPr dirty="0" err="1"/>
              <a:t>especialmente</a:t>
            </a:r>
            <a:r>
              <a:rPr dirty="0"/>
              <a:t> à </a:t>
            </a:r>
            <a:r>
              <a:rPr dirty="0" err="1"/>
              <a:t>educação</a:t>
            </a:r>
            <a:r>
              <a:rPr dirty="0"/>
              <a:t>, 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capacidade</a:t>
            </a:r>
            <a:r>
              <a:rPr dirty="0"/>
              <a:t> de </a:t>
            </a:r>
            <a:r>
              <a:rPr dirty="0" err="1"/>
              <a:t>garantir</a:t>
            </a:r>
            <a:r>
              <a:rPr dirty="0"/>
              <a:t> que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seus</a:t>
            </a:r>
            <a:r>
              <a:rPr dirty="0"/>
              <a:t> </a:t>
            </a:r>
            <a:r>
              <a:rPr dirty="0" err="1"/>
              <a:t>filhos</a:t>
            </a:r>
            <a:r>
              <a:rPr dirty="0"/>
              <a:t> </a:t>
            </a:r>
            <a:r>
              <a:rPr dirty="0" err="1"/>
              <a:t>usufruam</a:t>
            </a:r>
            <a:r>
              <a:rPr dirty="0"/>
              <a:t> </a:t>
            </a:r>
            <a:r>
              <a:rPr dirty="0" err="1"/>
              <a:t>desses</a:t>
            </a:r>
            <a:r>
              <a:rPr dirty="0"/>
              <a:t> </a:t>
            </a:r>
            <a:r>
              <a:rPr dirty="0" err="1"/>
              <a:t>direitos</a:t>
            </a:r>
            <a:r>
              <a:rPr dirty="0"/>
              <a:t> </a:t>
            </a:r>
            <a:r>
              <a:rPr dirty="0" err="1"/>
              <a:t>é</a:t>
            </a:r>
            <a:r>
              <a:rPr dirty="0"/>
              <a:t> </a:t>
            </a:r>
            <a:r>
              <a:rPr dirty="0" err="1"/>
              <a:t>limitada</a:t>
            </a:r>
            <a:r>
              <a:rPr dirty="0"/>
              <a:t>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9DC13BC9-41CB-689D-D85F-6A1736DC12BE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" name="Picture 2" descr="A white earth in space&#10;&#10;Description automatically generated">
            <a:extLst>
              <a:ext uri="{FF2B5EF4-FFF2-40B4-BE49-F238E27FC236}">
                <a16:creationId xmlns:a16="http://schemas.microsoft.com/office/drawing/2014/main" id="{4C98906A-10A9-23A8-965F-81FA37738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625" y="1971605"/>
            <a:ext cx="18304625" cy="5753100"/>
            <a:chOff x="0" y="0"/>
            <a:chExt cx="1321562" cy="225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72958" y="2196554"/>
            <a:ext cx="16611600" cy="53091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defRPr sz="1150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COMO PODEMOS ACABAR COM O CASAMENTO INFANTIL?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996A167-46D2-44DB-40E9-C8014D098576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 descr="A white earth in space&#10;&#10;Description automatically generated">
            <a:extLst>
              <a:ext uri="{FF2B5EF4-FFF2-40B4-BE49-F238E27FC236}">
                <a16:creationId xmlns:a16="http://schemas.microsoft.com/office/drawing/2014/main" id="{7E573AB0-7C0A-FB1C-8883-7E2E9603B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66" y="2037873"/>
            <a:ext cx="18304625" cy="5753100"/>
            <a:chOff x="0" y="0"/>
            <a:chExt cx="1321562" cy="225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72958" y="2836931"/>
            <a:ext cx="16611600" cy="41549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defRPr sz="1150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sz="9000" dirty="0"/>
              <a:t>ASSUMIR O COMPROMISSO: LEVANTEM AS MÃOS PARA ACABAR COM O CASAMENTO INFANTIL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B7E5A53-C12B-C14D-F703-A2BCD2ABDF33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 descr="A white earth in space&#10;&#10;Description automatically generated">
            <a:extLst>
              <a:ext uri="{FF2B5EF4-FFF2-40B4-BE49-F238E27FC236}">
                <a16:creationId xmlns:a16="http://schemas.microsoft.com/office/drawing/2014/main" id="{A39D68C3-8701-3621-7FEA-71DE0EE1F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62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aising their hands  Description automatically generated">
            <a:extLst>
              <a:ext uri="{FF2B5EF4-FFF2-40B4-BE49-F238E27FC236}">
                <a16:creationId xmlns:a16="http://schemas.microsoft.com/office/drawing/2014/main" id="{6FB70B4B-90F7-28FA-4476-3428250CD6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9099"/>
            <a:ext cx="18288000" cy="10820400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7050A10-553A-E323-49C8-C13E6370A1E5}"/>
              </a:ext>
            </a:extLst>
          </p:cNvPr>
          <p:cNvSpPr txBox="1"/>
          <p:nvPr/>
        </p:nvSpPr>
        <p:spPr>
          <a:xfrm>
            <a:off x="866339" y="982435"/>
            <a:ext cx="17251157" cy="635956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45000"/>
              <a:tabLst>
                <a:tab pos="457200" algn="l"/>
              </a:tabLst>
              <a:defRPr sz="5000" b="1">
                <a:solidFill>
                  <a:srgbClr val="222222"/>
                </a:solidFill>
                <a:effectLst/>
                <a:latin typeface="Nunito Sans" pitchFamily="2" charset="77"/>
              </a:defRPr>
            </a:pPr>
            <a:r>
              <a:t>Não vou ficar em silêncio. Comprometo-me a fazer tudo o que puder para acabar com o casamento infantil no meu país e no mundo. 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45000"/>
              <a:tabLst>
                <a:tab pos="457200" algn="l"/>
              </a:tabLst>
            </a:pPr>
            <a:endParaRPr lang="en-GB" sz="2000" b="1" i="0" dirty="0">
              <a:solidFill>
                <a:srgbClr val="222222"/>
              </a:solidFill>
              <a:effectLst/>
              <a:latin typeface="Nunito Sans" pitchFamily="2" charset="77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45000"/>
              <a:tabLst>
                <a:tab pos="457200" algn="l"/>
              </a:tabLst>
              <a:defRPr sz="5000" b="1">
                <a:solidFill>
                  <a:srgbClr val="222222"/>
                </a:solidFill>
                <a:effectLst/>
                <a:latin typeface="Nunito Sans" pitchFamily="2" charset="77"/>
              </a:defRPr>
            </a:pPr>
            <a:r>
              <a:t>Eu vou:</a:t>
            </a:r>
          </a:p>
          <a:p>
            <a:pPr marL="571500" indent="-5715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Arial" panose="020B0604020202020204" pitchFamily="34" charset="0"/>
              <a:buChar char="•"/>
              <a:tabLst>
                <a:tab pos="457200" algn="l"/>
              </a:tabLst>
              <a:defRPr sz="5000">
                <a:solidFill>
                  <a:srgbClr val="222222"/>
                </a:solidFill>
                <a:effectLst/>
                <a:latin typeface="Nunito Sans" pitchFamily="2" charset="77"/>
              </a:defRPr>
            </a:pPr>
            <a:r>
              <a:t>Terminar o ensino escolar, pois tenho direito à educação</a:t>
            </a:r>
          </a:p>
          <a:p>
            <a:pPr marL="571500" lvl="0" indent="-5715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Arial" panose="020B0604020202020204" pitchFamily="34" charset="0"/>
              <a:buChar char="•"/>
              <a:tabLst>
                <a:tab pos="457200" algn="l"/>
              </a:tabLst>
              <a:defRPr sz="5000">
                <a:solidFill>
                  <a:srgbClr val="222222"/>
                </a:solidFill>
                <a:effectLst/>
                <a:latin typeface="Nunito Sans" pitchFamily="2" charset="77"/>
              </a:defRPr>
            </a:pPr>
            <a:r>
              <a:t>Decidir por mim, quando for adulto/a, com quem me caso</a:t>
            </a:r>
          </a:p>
          <a:p>
            <a:pPr marL="571500" lvl="0" indent="-5715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20000"/>
              <a:buFont typeface="Arial" panose="020B0604020202020204" pitchFamily="34" charset="0"/>
              <a:buChar char="•"/>
              <a:tabLst>
                <a:tab pos="457200" algn="l"/>
              </a:tabLst>
              <a:defRPr sz="5000">
                <a:solidFill>
                  <a:srgbClr val="222222"/>
                </a:solidFill>
                <a:effectLst/>
                <a:latin typeface="Nunito Sans" pitchFamily="2" charset="77"/>
              </a:defRPr>
            </a:pPr>
            <a:r>
              <a:t>Proteger outras crianças denunciando em segurança os casamentos infantis. </a:t>
            </a:r>
            <a:endParaRPr lang="en-GB" sz="50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542C9F4-59E8-607B-7B56-D13A488DF560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" name="Picture 2" descr="A white earth in space&#10;&#10;Description automatically generated">
            <a:extLst>
              <a:ext uri="{FF2B5EF4-FFF2-40B4-BE49-F238E27FC236}">
                <a16:creationId xmlns:a16="http://schemas.microsoft.com/office/drawing/2014/main" id="{4D95246A-ED96-B1D5-3229-6FE795FCF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84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>
            <a:extLst>
              <a:ext uri="{FF2B5EF4-FFF2-40B4-BE49-F238E27FC236}">
                <a16:creationId xmlns:a16="http://schemas.microsoft.com/office/drawing/2014/main" id="{F9C79D00-FF93-4CD9-B9AD-C4C8E7F8DF06}"/>
              </a:ext>
            </a:extLst>
          </p:cNvPr>
          <p:cNvGrpSpPr/>
          <p:nvPr/>
        </p:nvGrpSpPr>
        <p:grpSpPr>
          <a:xfrm>
            <a:off x="10014814" y="5205969"/>
            <a:ext cx="7451293" cy="2575865"/>
            <a:chOff x="0" y="0"/>
            <a:chExt cx="1321562" cy="2251410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9DD76262-57D3-8CA0-AE93-7AE7213DF000}"/>
                </a:ext>
              </a:extLst>
            </p:cNvPr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C46B1F26-65A9-0884-B1E3-E2CF6FD06035}"/>
                </a:ext>
              </a:extLst>
            </p:cNvPr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2" name="AutoShape 2"/>
          <p:cNvSpPr/>
          <p:nvPr/>
        </p:nvSpPr>
        <p:spPr>
          <a:xfrm flipV="1">
            <a:off x="533400" y="8785483"/>
            <a:ext cx="17145000" cy="15617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275918" y="793769"/>
            <a:ext cx="633545" cy="300142"/>
          </a:xfrm>
          <a:custGeom>
            <a:avLst/>
            <a:gdLst/>
            <a:ahLst/>
            <a:cxnLst/>
            <a:rect l="l" t="t" r="r" b="b"/>
            <a:pathLst>
              <a:path w="633545" h="300142">
                <a:moveTo>
                  <a:pt x="0" y="0"/>
                </a:moveTo>
                <a:lnTo>
                  <a:pt x="633545" y="0"/>
                </a:lnTo>
                <a:lnTo>
                  <a:pt x="633545" y="300141"/>
                </a:lnTo>
                <a:lnTo>
                  <a:pt x="0" y="30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young child with a backpack  Description automatically generated">
            <a:extLst>
              <a:ext uri="{FF2B5EF4-FFF2-40B4-BE49-F238E27FC236}">
                <a16:creationId xmlns:a16="http://schemas.microsoft.com/office/drawing/2014/main" id="{3A3E8532-03D1-0088-A643-DA1830C3C8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907" y="2538171"/>
            <a:ext cx="7451293" cy="49675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6980" y="837717"/>
            <a:ext cx="10379508" cy="2954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defRPr sz="9600">
                <a:solidFill>
                  <a:srgbClr val="D22D35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AGRADECEMOS A SUA PARTICIPAÇÃO!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CA3C7633-896D-7ED5-19F6-57A02C6E56DA}"/>
              </a:ext>
            </a:extLst>
          </p:cNvPr>
          <p:cNvSpPr txBox="1"/>
          <p:nvPr/>
        </p:nvSpPr>
        <p:spPr>
          <a:xfrm>
            <a:off x="586980" y="6081276"/>
            <a:ext cx="6849142" cy="151387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l">
              <a:lnSpc>
                <a:spcPts val="3919"/>
              </a:lnSpc>
              <a:defRPr sz="3600" b="1">
                <a:solidFill>
                  <a:srgbClr val="000000"/>
                </a:solidFill>
                <a:latin typeface="Nunito Sans Semi-Bold"/>
                <a:ea typeface="Nunito Sans Semi-Bold"/>
                <a:cs typeface="Nunito Sans Semi-Bold"/>
                <a:sym typeface="Nunito Sans Semi-Bold"/>
              </a:defRPr>
            </a:pPr>
            <a:r>
              <a:rPr dirty="0"/>
              <a:t>SEMANA DO COMPROMISSO GLOBAL PARA ACABAR COM O CASAMENTO INFANTIL</a:t>
            </a:r>
          </a:p>
          <a:p>
            <a:pPr marL="0" lvl="0" indent="0" algn="l">
              <a:lnSpc>
                <a:spcPts val="3919"/>
              </a:lnSpc>
              <a:defRPr sz="3600" b="1">
                <a:solidFill>
                  <a:srgbClr val="000000"/>
                </a:solidFill>
                <a:latin typeface="Nunito Sans Semi-Bold"/>
                <a:ea typeface="Nunito Sans Semi-Bold"/>
                <a:cs typeface="Nunito Sans Semi-Bold"/>
                <a:sym typeface="Nunito Sans Semi-Bold"/>
              </a:defRPr>
            </a:pPr>
            <a:r>
              <a:rPr dirty="0"/>
              <a:t>2-8 DEZEMBRO 2024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79DC605-7D12-FFC4-7CFA-E3E72C2FCF46}"/>
              </a:ext>
            </a:extLst>
          </p:cNvPr>
          <p:cNvSpPr txBox="1"/>
          <p:nvPr/>
        </p:nvSpPr>
        <p:spPr>
          <a:xfrm>
            <a:off x="533400" y="9377303"/>
            <a:ext cx="5257800" cy="36356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32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32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 descr="A white earth in space&#10;&#10;Description automatically generated">
            <a:extLst>
              <a:ext uri="{FF2B5EF4-FFF2-40B4-BE49-F238E27FC236}">
                <a16:creationId xmlns:a16="http://schemas.microsoft.com/office/drawing/2014/main" id="{F1139953-ACC1-0409-BE90-40A3785911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048" y="8908593"/>
            <a:ext cx="3203352" cy="9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6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71605"/>
            <a:ext cx="18304625" cy="5753100"/>
            <a:chOff x="0" y="0"/>
            <a:chExt cx="1321562" cy="225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72958" y="2888516"/>
            <a:ext cx="16611600" cy="18987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defRPr sz="1150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O QUE </a:t>
            </a:r>
            <a:r>
              <a:rPr dirty="0" err="1"/>
              <a:t>É</a:t>
            </a:r>
            <a:r>
              <a:rPr dirty="0"/>
              <a:t> O CASAMENTO INFANTIL?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6C4500F-1B11-5C50-E612-FC07F330EFAA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 descr="A white earth in space&#10;&#10;Description automatically generated">
            <a:extLst>
              <a:ext uri="{FF2B5EF4-FFF2-40B4-BE49-F238E27FC236}">
                <a16:creationId xmlns:a16="http://schemas.microsoft.com/office/drawing/2014/main" id="{6313E3A3-4492-451C-0634-8455BF543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04796" y="0"/>
            <a:ext cx="4783204" cy="5676900"/>
            <a:chOff x="0" y="0"/>
            <a:chExt cx="1321562" cy="225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33400" y="576914"/>
            <a:ext cx="11963400" cy="97462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7560"/>
              </a:lnSpc>
              <a:defRPr sz="7200">
                <a:solidFill>
                  <a:srgbClr val="D22D35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O QUE É O CASAMENTO INFANTIL?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400" y="2150636"/>
            <a:ext cx="12496801" cy="634045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/>
              <a:t>O </a:t>
            </a:r>
            <a:r>
              <a:rPr dirty="0" err="1"/>
              <a:t>casamento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 é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união</a:t>
            </a:r>
            <a:r>
              <a:rPr dirty="0"/>
              <a:t> formal </a:t>
            </a:r>
            <a:r>
              <a:rPr dirty="0" err="1"/>
              <a:t>ou</a:t>
            </a:r>
            <a:r>
              <a:rPr dirty="0"/>
              <a:t> informal </a:t>
            </a:r>
            <a:r>
              <a:rPr dirty="0" err="1"/>
              <a:t>em</a:t>
            </a:r>
            <a:r>
              <a:rPr dirty="0"/>
              <a:t> que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as duas </a:t>
            </a:r>
            <a:r>
              <a:rPr dirty="0" err="1"/>
              <a:t>pessoas</a:t>
            </a:r>
            <a:r>
              <a:rPr dirty="0"/>
              <a:t> </a:t>
            </a:r>
            <a:r>
              <a:rPr dirty="0" err="1"/>
              <a:t>têm</a:t>
            </a:r>
            <a:r>
              <a:rPr dirty="0"/>
              <a:t> </a:t>
            </a:r>
            <a:r>
              <a:rPr dirty="0" err="1"/>
              <a:t>menos</a:t>
            </a:r>
            <a:r>
              <a:rPr dirty="0"/>
              <a:t> de 18 </a:t>
            </a:r>
            <a:r>
              <a:rPr dirty="0" err="1"/>
              <a:t>anos</a:t>
            </a:r>
            <a:r>
              <a:rPr dirty="0"/>
              <a:t>. 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/>
              <a:t>O </a:t>
            </a:r>
            <a:r>
              <a:rPr dirty="0" err="1"/>
              <a:t>casamento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 é </a:t>
            </a:r>
            <a:r>
              <a:rPr dirty="0" err="1"/>
              <a:t>muito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provável</a:t>
            </a:r>
            <a:r>
              <a:rPr dirty="0"/>
              <a:t> de </a:t>
            </a:r>
            <a:r>
              <a:rPr dirty="0" err="1"/>
              <a:t>acontecer</a:t>
            </a:r>
            <a:r>
              <a:rPr dirty="0"/>
              <a:t> com meninas do que com </a:t>
            </a:r>
            <a:r>
              <a:rPr dirty="0" err="1"/>
              <a:t>meninos</a:t>
            </a:r>
            <a:r>
              <a:rPr dirty="0"/>
              <a:t>. </a:t>
            </a:r>
            <a:r>
              <a:rPr dirty="0" err="1"/>
              <a:t>Estima</a:t>
            </a:r>
            <a:r>
              <a:rPr dirty="0"/>
              <a:t>-se que 640 </a:t>
            </a:r>
            <a:r>
              <a:rPr dirty="0" err="1"/>
              <a:t>milhões</a:t>
            </a:r>
            <a:r>
              <a:rPr dirty="0"/>
              <a:t> de </a:t>
            </a:r>
            <a:r>
              <a:rPr dirty="0" err="1"/>
              <a:t>mulheres</a:t>
            </a:r>
            <a:r>
              <a:rPr dirty="0"/>
              <a:t> </a:t>
            </a:r>
            <a:r>
              <a:rPr dirty="0" err="1"/>
              <a:t>vivas</a:t>
            </a:r>
            <a:r>
              <a:rPr dirty="0"/>
              <a:t> </a:t>
            </a:r>
            <a:r>
              <a:rPr dirty="0" err="1"/>
              <a:t>hoje</a:t>
            </a:r>
            <a:r>
              <a:rPr dirty="0"/>
              <a:t> </a:t>
            </a:r>
            <a:r>
              <a:rPr dirty="0" err="1"/>
              <a:t>casaram</a:t>
            </a:r>
            <a:r>
              <a:rPr dirty="0"/>
              <a:t>-se antes dos 18 </a:t>
            </a:r>
            <a:r>
              <a:rPr dirty="0" err="1"/>
              <a:t>anos</a:t>
            </a:r>
            <a:r>
              <a:rPr dirty="0"/>
              <a:t>,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comparação</a:t>
            </a:r>
            <a:r>
              <a:rPr dirty="0"/>
              <a:t> com 115 </a:t>
            </a:r>
            <a:r>
              <a:rPr dirty="0" err="1"/>
              <a:t>milhões</a:t>
            </a:r>
            <a:r>
              <a:rPr dirty="0"/>
              <a:t> de </a:t>
            </a:r>
            <a:r>
              <a:rPr dirty="0" err="1"/>
              <a:t>homens</a:t>
            </a:r>
            <a:r>
              <a:rPr dirty="0"/>
              <a:t>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/>
              <a:t>Em </a:t>
            </a:r>
            <a:r>
              <a:rPr dirty="0" err="1"/>
              <a:t>todo</a:t>
            </a:r>
            <a:r>
              <a:rPr dirty="0"/>
              <a:t> o </a:t>
            </a:r>
            <a:r>
              <a:rPr dirty="0" err="1"/>
              <a:t>mundo</a:t>
            </a:r>
            <a:r>
              <a:rPr dirty="0"/>
              <a:t>,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cinco</a:t>
            </a:r>
            <a:r>
              <a:rPr dirty="0"/>
              <a:t> </a:t>
            </a:r>
            <a:r>
              <a:rPr dirty="0" err="1"/>
              <a:t>mulheres</a:t>
            </a:r>
            <a:r>
              <a:rPr dirty="0"/>
              <a:t> </a:t>
            </a:r>
            <a:r>
              <a:rPr dirty="0" err="1"/>
              <a:t>jovens</a:t>
            </a:r>
            <a:r>
              <a:rPr dirty="0"/>
              <a:t> </a:t>
            </a:r>
            <a:r>
              <a:rPr dirty="0" err="1"/>
              <a:t>casaram</a:t>
            </a:r>
            <a:r>
              <a:rPr dirty="0"/>
              <a:t>-se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eram</a:t>
            </a:r>
            <a:r>
              <a:rPr dirty="0"/>
              <a:t> </a:t>
            </a:r>
            <a:r>
              <a:rPr dirty="0" err="1"/>
              <a:t>crianças</a:t>
            </a:r>
            <a:r>
              <a:rPr dirty="0"/>
              <a:t>, </a:t>
            </a:r>
            <a:r>
              <a:rPr dirty="0" err="1"/>
              <a:t>muitas</a:t>
            </a:r>
            <a:r>
              <a:rPr dirty="0"/>
              <a:t> com 12, 13 e 14 </a:t>
            </a:r>
            <a:r>
              <a:rPr dirty="0" err="1"/>
              <a:t>anos</a:t>
            </a:r>
            <a:r>
              <a:rPr dirty="0"/>
              <a:t>. 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</a:defRPr>
            </a:pP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O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casamento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infantil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está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a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diminuir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lentamente, mas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em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algumas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partes do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mundo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está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a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aumentar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entre as meninas de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origens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mais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 </a:t>
            </a:r>
            <a:r>
              <a:rPr dirty="0" err="1">
                <a:ea typeface="Avenir" panose="02000503020000020003" pitchFamily="2" charset="0"/>
                <a:cs typeface="Avenir" panose="02000503020000020003" pitchFamily="2" charset="0"/>
              </a:rPr>
              <a:t>pobres</a:t>
            </a:r>
            <a:r>
              <a:rPr dirty="0">
                <a:ea typeface="Avenir" panose="02000503020000020003" pitchFamily="2" charset="0"/>
                <a:cs typeface="Avenir" panose="02000503020000020003" pitchFamily="2" charset="0"/>
              </a:rPr>
              <a:t>.</a:t>
            </a:r>
            <a:r>
              <a:rPr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/>
              <a:t>O </a:t>
            </a:r>
            <a:r>
              <a:rPr dirty="0" err="1"/>
              <a:t>casamento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 é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violação</a:t>
            </a:r>
            <a:r>
              <a:rPr dirty="0"/>
              <a:t> de </a:t>
            </a:r>
            <a:r>
              <a:rPr dirty="0" err="1"/>
              <a:t>direitos</a:t>
            </a:r>
            <a:r>
              <a:rPr dirty="0"/>
              <a:t> e </a:t>
            </a:r>
            <a:r>
              <a:rPr dirty="0" err="1"/>
              <a:t>uma</a:t>
            </a:r>
            <a:r>
              <a:rPr dirty="0"/>
              <a:t> forma de </a:t>
            </a:r>
            <a:r>
              <a:rPr dirty="0" err="1"/>
              <a:t>violência</a:t>
            </a:r>
            <a:r>
              <a:rPr dirty="0"/>
              <a:t> contra as meninas (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violência</a:t>
            </a:r>
            <a:r>
              <a:rPr dirty="0"/>
              <a:t> de </a:t>
            </a:r>
            <a:r>
              <a:rPr dirty="0" err="1"/>
              <a:t>género</a:t>
            </a:r>
            <a:r>
              <a:rPr dirty="0"/>
              <a:t>). 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A young child sitting at a desk  Description automatically generated">
            <a:extLst>
              <a:ext uri="{FF2B5EF4-FFF2-40B4-BE49-F238E27FC236}">
                <a16:creationId xmlns:a16="http://schemas.microsoft.com/office/drawing/2014/main" id="{FEEE82C7-BE08-035A-1580-A4EA12BA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84" t="836" r="33369" b="-836"/>
          <a:stretch/>
        </p:blipFill>
        <p:spPr>
          <a:xfrm>
            <a:off x="13251917" y="266700"/>
            <a:ext cx="4783204" cy="6835974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A1524268-DC87-ACFF-6D4A-E6230BD68F69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 descr="A white earth in space&#10;&#10;Description automatically generated">
            <a:extLst>
              <a:ext uri="{FF2B5EF4-FFF2-40B4-BE49-F238E27FC236}">
                <a16:creationId xmlns:a16="http://schemas.microsoft.com/office/drawing/2014/main" id="{7C91CFCB-EF9B-0CC0-8558-EAD6A5E38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71605"/>
            <a:ext cx="18304625" cy="5753100"/>
            <a:chOff x="0" y="0"/>
            <a:chExt cx="1321562" cy="225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69645" y="2776082"/>
            <a:ext cx="16611600" cy="40224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defRPr sz="1150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ONDE </a:t>
            </a:r>
            <a:r>
              <a:rPr dirty="0" err="1"/>
              <a:t>É</a:t>
            </a:r>
            <a:r>
              <a:rPr dirty="0"/>
              <a:t> QUE ACONTECE O CASAMENTO INFANTIL?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2FFA112-307A-B7DD-D066-136400EC19A4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 descr="A white earth in space&#10;&#10;Description automatically generated">
            <a:extLst>
              <a:ext uri="{FF2B5EF4-FFF2-40B4-BE49-F238E27FC236}">
                <a16:creationId xmlns:a16="http://schemas.microsoft.com/office/drawing/2014/main" id="{1F3F51E8-E2FA-94F8-0089-6861420E2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4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33400" y="576914"/>
            <a:ext cx="16764000" cy="97462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7560"/>
              </a:lnSpc>
              <a:defRPr sz="7200">
                <a:solidFill>
                  <a:srgbClr val="D22D35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ONDE É QUE ACONTECE O CASAMENTO INFANTIL?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400" y="2436282"/>
            <a:ext cx="16764000" cy="376026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t>O casamento infantil acontece em todas as regiões do mundo, mas em níveis diferentes.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t>Na África Subsaariana, 30% das mulheres jovens casaram-se quando eram crianças. No entanto, alguns países dessa região têm taxas muito mais altas do que outros. Por exemplo, no Níger, a taxa chega aos 76%, em comparação com o Ruanda (6%) e a África do Sul (4%).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t>Globalmente, a Índia tem um terço de todas as mulheres (de todas as idades) em todo o mundo que se casaram quando eram ainda crianças.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t>A zona de residência é importante: as meninas que vivem em áreas rurais têm maior probabilidade de se casarem ainda crianças, em comparação com as meninas que vivem em vilas e cidades. 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52A0D5C-701C-11BF-C88E-5A55D93E40F5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" name="Picture 2" descr="A white earth in space&#10;&#10;Description automatically generated">
            <a:extLst>
              <a:ext uri="{FF2B5EF4-FFF2-40B4-BE49-F238E27FC236}">
                <a16:creationId xmlns:a16="http://schemas.microsoft.com/office/drawing/2014/main" id="{B567C6DE-1DEF-3067-3F5C-2D0326C52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71605"/>
            <a:ext cx="18304625" cy="5753100"/>
            <a:chOff x="0" y="0"/>
            <a:chExt cx="1321562" cy="225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89523" y="2949365"/>
            <a:ext cx="16611600" cy="18987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defRPr sz="1150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O CASAMENTO INFANTIL </a:t>
            </a:r>
            <a:r>
              <a:rPr dirty="0" err="1"/>
              <a:t>É</a:t>
            </a:r>
            <a:r>
              <a:rPr dirty="0"/>
              <a:t> LEGAL?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DB3165B-2FD5-EFC7-4CA6-8520C75B7286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 descr="A white earth in space&#10;&#10;Description automatically generated">
            <a:extLst>
              <a:ext uri="{FF2B5EF4-FFF2-40B4-BE49-F238E27FC236}">
                <a16:creationId xmlns:a16="http://schemas.microsoft.com/office/drawing/2014/main" id="{2175DD25-39A0-A17B-472F-87FCDB867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2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33400" y="576914"/>
            <a:ext cx="16764000" cy="97462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7560"/>
              </a:lnSpc>
              <a:defRPr sz="7200">
                <a:solidFill>
                  <a:srgbClr val="D22D35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O CASAMENTO INFANTIL É LEGAL?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400" y="2436282"/>
            <a:ext cx="16764000" cy="31621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t>Embora a maioria dos países tenha uma idade legal de casamento fixada nos 18 anos, muitos têm exceções que permitem o casamento infantil legal. 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t>As exceções mais comuns incluem o consentimento dos pais ou dos responsáveis, a obtenção de uma autorização de um juiz ou de um funcionário do governo, e o reconhecimento legal de casamentos realizados ao abrigo de práticas culturais ou tradicionais.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t>Menos de 40 países em todo o mundo definem a idade legal para o casamento nos 18 anos, sem qualquer exceção.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17FEB6C-7A18-49C2-D85B-C29592831ED4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" name="Picture 2" descr="A white earth in space&#10;&#10;Description automatically generated">
            <a:extLst>
              <a:ext uri="{FF2B5EF4-FFF2-40B4-BE49-F238E27FC236}">
                <a16:creationId xmlns:a16="http://schemas.microsoft.com/office/drawing/2014/main" id="{0EF12ECD-6186-DB42-E069-189CD6D88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8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71605"/>
            <a:ext cx="18304625" cy="5753100"/>
            <a:chOff x="0" y="0"/>
            <a:chExt cx="1321562" cy="225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72958" y="2836931"/>
            <a:ext cx="16611600" cy="40224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defRPr sz="1150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QUAIS SÃO AS CAUSAS DO CASAMENTO INFANTIL? 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1D78D54-2D19-2D04-F815-B099D21A7271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 descr="A white earth in space&#10;&#10;Description automatically generated">
            <a:extLst>
              <a:ext uri="{FF2B5EF4-FFF2-40B4-BE49-F238E27FC236}">
                <a16:creationId xmlns:a16="http://schemas.microsoft.com/office/drawing/2014/main" id="{9E423F44-88E7-D3DC-4A9E-13477633D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3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6306067" y="611206"/>
            <a:ext cx="11383758" cy="194925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7560"/>
              </a:lnSpc>
              <a:defRPr sz="7200">
                <a:solidFill>
                  <a:srgbClr val="D22D35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QUAIS SÃO AS CAUSAS DO CASAMENTO INFANTIL?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06067" y="2724612"/>
            <a:ext cx="11506200" cy="52468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514350" lvl="0" indent="-51435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/>
              <a:t>A </a:t>
            </a:r>
            <a:r>
              <a:rPr dirty="0" err="1"/>
              <a:t>desigualdade</a:t>
            </a:r>
            <a:r>
              <a:rPr dirty="0"/>
              <a:t> de </a:t>
            </a:r>
            <a:r>
              <a:rPr dirty="0" err="1"/>
              <a:t>género</a:t>
            </a:r>
            <a:r>
              <a:rPr dirty="0"/>
              <a:t> </a:t>
            </a:r>
            <a:r>
              <a:rPr dirty="0" err="1"/>
              <a:t>é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das </a:t>
            </a:r>
            <a:r>
              <a:rPr dirty="0" err="1"/>
              <a:t>principais</a:t>
            </a:r>
            <a:r>
              <a:rPr dirty="0"/>
              <a:t> </a:t>
            </a:r>
            <a:r>
              <a:rPr dirty="0" err="1"/>
              <a:t>causas</a:t>
            </a:r>
            <a:r>
              <a:rPr dirty="0"/>
              <a:t> do </a:t>
            </a:r>
            <a:r>
              <a:rPr dirty="0" err="1"/>
              <a:t>casamento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. </a:t>
            </a:r>
            <a:r>
              <a:rPr dirty="0" err="1"/>
              <a:t>Trata</a:t>
            </a:r>
            <a:r>
              <a:rPr dirty="0"/>
              <a:t>-se de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discriminação</a:t>
            </a:r>
            <a:r>
              <a:rPr dirty="0"/>
              <a:t> contra as </a:t>
            </a:r>
            <a:r>
              <a:rPr dirty="0" err="1"/>
              <a:t>mulheres</a:t>
            </a:r>
            <a:r>
              <a:rPr dirty="0"/>
              <a:t> e as meninas </a:t>
            </a:r>
            <a:r>
              <a:rPr dirty="0" err="1"/>
              <a:t>geralmente</a:t>
            </a:r>
            <a:r>
              <a:rPr dirty="0"/>
              <a:t> </a:t>
            </a:r>
            <a:r>
              <a:rPr dirty="0" err="1"/>
              <a:t>baseada</a:t>
            </a:r>
            <a:r>
              <a:rPr dirty="0"/>
              <a:t> </a:t>
            </a:r>
            <a:r>
              <a:rPr dirty="0" err="1"/>
              <a:t>nas</a:t>
            </a:r>
            <a:r>
              <a:rPr dirty="0"/>
              <a:t> </a:t>
            </a:r>
            <a:r>
              <a:rPr dirty="0" err="1"/>
              <a:t>diferenças</a:t>
            </a:r>
            <a:r>
              <a:rPr dirty="0"/>
              <a:t> entre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géneros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as </a:t>
            </a:r>
            <a:r>
              <a:rPr dirty="0" err="1"/>
              <a:t>diferenças</a:t>
            </a:r>
            <a:r>
              <a:rPr dirty="0"/>
              <a:t> </a:t>
            </a:r>
            <a:r>
              <a:rPr dirty="0" err="1"/>
              <a:t>físicas</a:t>
            </a:r>
            <a:r>
              <a:rPr dirty="0"/>
              <a:t> e </a:t>
            </a:r>
            <a:r>
              <a:rPr dirty="0" err="1"/>
              <a:t>biológicas</a:t>
            </a:r>
            <a:r>
              <a:rPr dirty="0"/>
              <a:t>, e as </a:t>
            </a:r>
            <a:r>
              <a:rPr dirty="0" err="1"/>
              <a:t>diferenças</a:t>
            </a:r>
            <a:r>
              <a:rPr dirty="0"/>
              <a:t> no </a:t>
            </a:r>
            <a:r>
              <a:rPr dirty="0" err="1"/>
              <a:t>desenvolvimento</a:t>
            </a:r>
            <a:r>
              <a:rPr dirty="0"/>
              <a:t> e </a:t>
            </a:r>
            <a:r>
              <a:rPr dirty="0" err="1"/>
              <a:t>formas</a:t>
            </a:r>
            <a:r>
              <a:rPr dirty="0"/>
              <a:t> de </a:t>
            </a:r>
            <a:r>
              <a:rPr dirty="0" err="1"/>
              <a:t>pensar</a:t>
            </a:r>
            <a:r>
              <a:rPr dirty="0"/>
              <a:t>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/>
              <a:t>A </a:t>
            </a:r>
            <a:r>
              <a:rPr dirty="0" err="1"/>
              <a:t>desigualdade</a:t>
            </a:r>
            <a:r>
              <a:rPr dirty="0"/>
              <a:t> de </a:t>
            </a:r>
            <a:r>
              <a:rPr dirty="0" err="1"/>
              <a:t>género</a:t>
            </a:r>
            <a:r>
              <a:rPr dirty="0"/>
              <a:t>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é</a:t>
            </a:r>
            <a:r>
              <a:rPr dirty="0"/>
              <a:t> </a:t>
            </a:r>
            <a:r>
              <a:rPr dirty="0" err="1"/>
              <a:t>promovida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crenças</a:t>
            </a:r>
            <a:r>
              <a:rPr dirty="0"/>
              <a:t> </a:t>
            </a:r>
            <a:r>
              <a:rPr dirty="0" err="1"/>
              <a:t>culturais</a:t>
            </a:r>
            <a:r>
              <a:rPr dirty="0"/>
              <a:t> e </a:t>
            </a:r>
            <a:r>
              <a:rPr dirty="0" err="1"/>
              <a:t>sociais</a:t>
            </a:r>
            <a:r>
              <a:rPr dirty="0"/>
              <a:t> de que as meninas </a:t>
            </a:r>
            <a:r>
              <a:rPr dirty="0" err="1"/>
              <a:t>são</a:t>
            </a:r>
            <a:r>
              <a:rPr dirty="0"/>
              <a:t> </a:t>
            </a:r>
            <a:r>
              <a:rPr dirty="0" err="1"/>
              <a:t>inferiores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de que </a:t>
            </a:r>
            <a:r>
              <a:rPr dirty="0" err="1"/>
              <a:t>têm</a:t>
            </a:r>
            <a:r>
              <a:rPr dirty="0"/>
              <a:t> </a:t>
            </a:r>
            <a:r>
              <a:rPr dirty="0" err="1"/>
              <a:t>menos</a:t>
            </a:r>
            <a:r>
              <a:rPr dirty="0"/>
              <a:t> valor do que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meninos</a:t>
            </a:r>
            <a:r>
              <a:rPr dirty="0"/>
              <a:t>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  <a:defRPr sz="2800" kern="100">
                <a:effectLst/>
                <a:latin typeface="Nunito Sans" pitchFamily="2" charset="77"/>
                <a:ea typeface="Avenir" panose="02000503020000020003" pitchFamily="2" charset="0"/>
                <a:cs typeface="Avenir" panose="02000503020000020003" pitchFamily="2" charset="0"/>
              </a:defRPr>
            </a:pPr>
            <a:r>
              <a:rPr dirty="0"/>
              <a:t>A </a:t>
            </a:r>
            <a:r>
              <a:rPr dirty="0" err="1"/>
              <a:t>pobreza</a:t>
            </a:r>
            <a:r>
              <a:rPr dirty="0"/>
              <a:t> </a:t>
            </a:r>
            <a:r>
              <a:rPr dirty="0" err="1"/>
              <a:t>é</a:t>
            </a:r>
            <a:r>
              <a:rPr dirty="0"/>
              <a:t> </a:t>
            </a:r>
            <a:r>
              <a:rPr dirty="0" err="1"/>
              <a:t>outra</a:t>
            </a:r>
            <a:r>
              <a:rPr dirty="0"/>
              <a:t> causa </a:t>
            </a:r>
            <a:r>
              <a:rPr dirty="0" err="1"/>
              <a:t>importante</a:t>
            </a:r>
            <a:r>
              <a:rPr dirty="0"/>
              <a:t> do </a:t>
            </a:r>
            <a:r>
              <a:rPr dirty="0" err="1"/>
              <a:t>casamento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: as meninas de </a:t>
            </a:r>
            <a:r>
              <a:rPr dirty="0" err="1"/>
              <a:t>famílias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pobres</a:t>
            </a:r>
            <a:r>
              <a:rPr dirty="0"/>
              <a:t> </a:t>
            </a:r>
            <a:r>
              <a:rPr dirty="0" err="1"/>
              <a:t>têm</a:t>
            </a:r>
            <a:r>
              <a:rPr dirty="0"/>
              <a:t> </a:t>
            </a:r>
            <a:r>
              <a:rPr dirty="0" err="1"/>
              <a:t>muito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probabilidade</a:t>
            </a:r>
            <a:r>
              <a:rPr dirty="0"/>
              <a:t> de se </a:t>
            </a:r>
            <a:r>
              <a:rPr dirty="0" err="1"/>
              <a:t>casarem</a:t>
            </a:r>
            <a:r>
              <a:rPr dirty="0"/>
              <a:t> </a:t>
            </a:r>
            <a:r>
              <a:rPr dirty="0" err="1"/>
              <a:t>crianças</a:t>
            </a:r>
            <a:r>
              <a:rPr dirty="0"/>
              <a:t> do que as meninas de </a:t>
            </a:r>
            <a:r>
              <a:rPr dirty="0" err="1"/>
              <a:t>famílias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ricas</a:t>
            </a:r>
            <a:r>
              <a:rPr dirty="0"/>
              <a:t>.</a:t>
            </a: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15000"/>
              </a:lnSpc>
              <a:spcAft>
                <a:spcPts val="800"/>
              </a:spcAft>
              <a:buClr>
                <a:srgbClr val="CF123D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800" kern="100" dirty="0">
              <a:effectLst/>
              <a:latin typeface="Nunito Sans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BDB3B6-E6EB-2047-E087-792F3628C29A}"/>
              </a:ext>
            </a:extLst>
          </p:cNvPr>
          <p:cNvSpPr/>
          <p:nvPr/>
        </p:nvSpPr>
        <p:spPr>
          <a:xfrm flipV="1">
            <a:off x="533400" y="9090186"/>
            <a:ext cx="17251158" cy="15714"/>
          </a:xfrm>
          <a:prstGeom prst="line">
            <a:avLst/>
          </a:prstGeom>
          <a:ln w="38100" cap="flat">
            <a:solidFill>
              <a:srgbClr val="CD42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06A3B38-F428-F1BA-7E08-4679DCE52F43}"/>
              </a:ext>
            </a:extLst>
          </p:cNvPr>
          <p:cNvGrpSpPr/>
          <p:nvPr/>
        </p:nvGrpSpPr>
        <p:grpSpPr>
          <a:xfrm>
            <a:off x="-6927" y="-107816"/>
            <a:ext cx="5017805" cy="5753100"/>
            <a:chOff x="0" y="0"/>
            <a:chExt cx="1321562" cy="225141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5E9E1FAB-1D05-EB48-3E92-90504022326B}"/>
                </a:ext>
              </a:extLst>
            </p:cNvPr>
            <p:cNvSpPr/>
            <p:nvPr/>
          </p:nvSpPr>
          <p:spPr>
            <a:xfrm>
              <a:off x="0" y="0"/>
              <a:ext cx="1321562" cy="2251410"/>
            </a:xfrm>
            <a:custGeom>
              <a:avLst/>
              <a:gdLst/>
              <a:ahLst/>
              <a:cxnLst/>
              <a:rect l="l" t="t" r="r" b="b"/>
              <a:pathLst>
                <a:path w="1321562" h="2251410">
                  <a:moveTo>
                    <a:pt x="0" y="0"/>
                  </a:moveTo>
                  <a:lnTo>
                    <a:pt x="1321562" y="0"/>
                  </a:lnTo>
                  <a:lnTo>
                    <a:pt x="1321562" y="2251410"/>
                  </a:lnTo>
                  <a:lnTo>
                    <a:pt x="0" y="2251410"/>
                  </a:lnTo>
                  <a:close/>
                </a:path>
              </a:pathLst>
            </a:custGeom>
            <a:solidFill>
              <a:srgbClr val="D22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8F72BF1B-9B84-3BCA-7C2C-D0DC17FA1A40}"/>
                </a:ext>
              </a:extLst>
            </p:cNvPr>
            <p:cNvSpPr txBox="1"/>
            <p:nvPr/>
          </p:nvSpPr>
          <p:spPr>
            <a:xfrm>
              <a:off x="0" y="-47625"/>
              <a:ext cx="1321562" cy="229903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pic>
        <p:nvPicPr>
          <p:cNvPr id="16" name="Picture 15" descr="A person sitting on a bench with a computer  Description automatically generated">
            <a:extLst>
              <a:ext uri="{FF2B5EF4-FFF2-40B4-BE49-F238E27FC236}">
                <a16:creationId xmlns:a16="http://schemas.microsoft.com/office/drawing/2014/main" id="{037425BA-249C-3D64-1172-1BC52886EE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74" y="324118"/>
            <a:ext cx="5320703" cy="72420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25684E6-20BA-2C8D-DEFD-F002F85AE31A}"/>
              </a:ext>
            </a:extLst>
          </p:cNvPr>
          <p:cNvGrpSpPr/>
          <p:nvPr/>
        </p:nvGrpSpPr>
        <p:grpSpPr>
          <a:xfrm>
            <a:off x="16401533" y="8396422"/>
            <a:ext cx="1383025" cy="587321"/>
            <a:chOff x="15316200" y="8018575"/>
            <a:chExt cx="2373625" cy="85872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838B167-B348-54F0-0D73-8695AADB2727}"/>
                </a:ext>
              </a:extLst>
            </p:cNvPr>
            <p:cNvSpPr/>
            <p:nvPr/>
          </p:nvSpPr>
          <p:spPr>
            <a:xfrm>
              <a:off x="15316200" y="8018575"/>
              <a:ext cx="2373625" cy="85872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03063A0B-B3A9-14E5-1C39-D4E914EF9567}"/>
                </a:ext>
              </a:extLst>
            </p:cNvPr>
            <p:cNvSpPr/>
            <p:nvPr/>
          </p:nvSpPr>
          <p:spPr>
            <a:xfrm>
              <a:off x="15741012" y="8210496"/>
              <a:ext cx="1524000" cy="47488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1">
            <a:extLst>
              <a:ext uri="{FF2B5EF4-FFF2-40B4-BE49-F238E27FC236}">
                <a16:creationId xmlns:a16="http://schemas.microsoft.com/office/drawing/2014/main" id="{ACB98756-96E5-D56C-883E-3F985C5656B4}"/>
              </a:ext>
            </a:extLst>
          </p:cNvPr>
          <p:cNvSpPr txBox="1"/>
          <p:nvPr/>
        </p:nvSpPr>
        <p:spPr>
          <a:xfrm>
            <a:off x="533400" y="9377302"/>
            <a:ext cx="4868942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0" indent="0" algn="just">
              <a:lnSpc>
                <a:spcPts val="2479"/>
              </a:lnSpc>
              <a:defRPr sz="2400" b="1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 err="1"/>
              <a:t>childmarriagefree.world</a:t>
            </a:r>
            <a:r>
              <a:rPr lang="en-US" dirty="0"/>
              <a:t>/pt</a:t>
            </a:r>
            <a:endParaRPr lang="en-US" sz="2400" b="1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" name="Picture 2" descr="A white earth in space&#10;&#10;Description automatically generated">
            <a:extLst>
              <a:ext uri="{FF2B5EF4-FFF2-40B4-BE49-F238E27FC236}">
                <a16:creationId xmlns:a16="http://schemas.microsoft.com/office/drawing/2014/main" id="{82E612E4-DED3-5580-3D2F-81C57E3D3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62" y="9154142"/>
            <a:ext cx="2590800" cy="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2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11531</TotalTime>
  <Words>1314</Words>
  <Application>Microsoft Macintosh PowerPoint</Application>
  <PresentationFormat>Custom</PresentationFormat>
  <Paragraphs>86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Avenir</vt:lpstr>
      <vt:lpstr>Aptos</vt:lpstr>
      <vt:lpstr>Symbol</vt:lpstr>
      <vt:lpstr>Arial</vt:lpstr>
      <vt:lpstr>Nunito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cp:lastModifiedBy>Shaharazad Abuel-Ealeh</cp:lastModifiedBy>
  <cp:revision>10</cp:revision>
  <dcterms:created xsi:type="dcterms:W3CDTF">2006-08-16T00:00:00Z</dcterms:created>
  <dcterms:modified xsi:type="dcterms:W3CDTF">2024-11-17T18:25:27Z</dcterms:modified>
  <dc:identifier>DAGQ731aRJk</dc:identifier>
</cp:coreProperties>
</file>